
<file path=[Content_Types].xml><?xml version="1.0" encoding="utf-8"?>
<Types xmlns="http://schemas.openxmlformats.org/package/2006/content-types">
  <Default Extension="bmp" ContentType="image/bmp"/>
  <Default Extension="gif" ContentType="image/gif"/>
  <Default Extension="jpeg" ContentType="image/jpeg"/>
  <Default Extension="jpg" ContentType="image/pn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jpeg"/>
  <Override PartName="/ppt/media/image7.jpg" ContentType="image/jpeg"/>
  <Override PartName="/ppt/media/image8.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5.jpg" ContentType="image/jpeg"/>
  <Override PartName="/ppt/media/image16.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399" r:id="rId2"/>
    <p:sldId id="265" r:id="rId3"/>
    <p:sldId id="266" r:id="rId4"/>
    <p:sldId id="274" r:id="rId5"/>
    <p:sldId id="400" r:id="rId6"/>
    <p:sldId id="401" r:id="rId7"/>
    <p:sldId id="267" r:id="rId8"/>
    <p:sldId id="402" r:id="rId9"/>
    <p:sldId id="403" r:id="rId10"/>
    <p:sldId id="404" r:id="rId11"/>
    <p:sldId id="268" r:id="rId12"/>
    <p:sldId id="408" r:id="rId13"/>
    <p:sldId id="410" r:id="rId14"/>
    <p:sldId id="409" r:id="rId15"/>
    <p:sldId id="407" r:id="rId16"/>
    <p:sldId id="411" r:id="rId17"/>
    <p:sldId id="412" r:id="rId18"/>
    <p:sldId id="413" r:id="rId19"/>
    <p:sldId id="414" r:id="rId20"/>
    <p:sldId id="417" r:id="rId21"/>
    <p:sldId id="415" r:id="rId22"/>
    <p:sldId id="416" r:id="rId23"/>
    <p:sldId id="280" r:id="rId24"/>
    <p:sldId id="281" r:id="rId25"/>
    <p:sldId id="269" r:id="rId26"/>
    <p:sldId id="283" r:id="rId27"/>
    <p:sldId id="282" r:id="rId28"/>
    <p:sldId id="270" r:id="rId29"/>
    <p:sldId id="285" r:id="rId30"/>
    <p:sldId id="287" r:id="rId31"/>
    <p:sldId id="271" r:id="rId32"/>
    <p:sldId id="288" r:id="rId33"/>
    <p:sldId id="272" r:id="rId34"/>
  </p:sldIdLst>
  <p:sldSz cx="12192000" cy="6858000"/>
  <p:notesSz cx="6858000" cy="9144000"/>
  <p:custDataLst>
    <p:tags r:id="rId36"/>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232">
          <p15:clr>
            <a:srgbClr val="A4A3A4"/>
          </p15:clr>
        </p15:guide>
        <p15:guide id="4" orient="horz" pos="4112">
          <p15:clr>
            <a:srgbClr val="A4A3A4"/>
          </p15:clr>
        </p15:guide>
        <p15:guide id="5" pos="5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7" autoAdjust="0"/>
    <p:restoredTop sz="94674"/>
  </p:normalViewPr>
  <p:slideViewPr>
    <p:cSldViewPr snapToGrid="0" snapToObjects="1">
      <p:cViewPr varScale="1">
        <p:scale>
          <a:sx n="62" d="100"/>
          <a:sy n="62" d="100"/>
        </p:scale>
        <p:origin x="60" y="156"/>
      </p:cViewPr>
      <p:guideLst>
        <p:guide pos="3840"/>
        <p:guide orient="horz" pos="2160"/>
        <p:guide orient="horz" pos="232"/>
        <p:guide orient="horz" pos="4112"/>
        <p:guide pos="574"/>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446980935233301E-2"/>
          <c:y val="4.8165805071960097E-2"/>
          <c:w val="0.96517884972804202"/>
          <c:h val="0.94830986772765302"/>
        </c:manualLayout>
      </c:layout>
      <c:ofPieChart>
        <c:ofPieType val="pie"/>
        <c:varyColors val="1"/>
        <c:ser>
          <c:idx val="0"/>
          <c:order val="0"/>
          <c:tx>
            <c:strRef>
              <c:f>Sheet1!$B$1</c:f>
              <c:strCache>
                <c:ptCount val="1"/>
                <c:pt idx="0">
                  <c:v>销售额</c:v>
                </c:pt>
              </c:strCache>
            </c:strRef>
          </c:tx>
          <c:dPt>
            <c:idx val="0"/>
            <c:bubble3D val="0"/>
            <c:spPr>
              <a:solidFill>
                <a:schemeClr val="bg1">
                  <a:lumMod val="95000"/>
                </a:schemeClr>
              </a:solidFill>
              <a:ln w="19050">
                <a:noFill/>
              </a:ln>
              <a:effectLst/>
            </c:spPr>
            <c:extLst>
              <c:ext xmlns:c16="http://schemas.microsoft.com/office/drawing/2014/chart" uri="{C3380CC4-5D6E-409C-BE32-E72D297353CC}">
                <c16:uniqueId val="{00000001-A5BD-49E0-84A4-B03A19C9F9E6}"/>
              </c:ext>
            </c:extLst>
          </c:dPt>
          <c:dPt>
            <c:idx val="1"/>
            <c:bubble3D val="0"/>
            <c:spPr>
              <a:solidFill>
                <a:srgbClr val="92D050"/>
              </a:solidFill>
              <a:ln w="19050">
                <a:noFill/>
              </a:ln>
              <a:effectLst/>
            </c:spPr>
            <c:extLst>
              <c:ext xmlns:c16="http://schemas.microsoft.com/office/drawing/2014/chart" uri="{C3380CC4-5D6E-409C-BE32-E72D297353CC}">
                <c16:uniqueId val="{00000003-A5BD-49E0-84A4-B03A19C9F9E6}"/>
              </c:ext>
            </c:extLst>
          </c:dPt>
          <c:dPt>
            <c:idx val="2"/>
            <c:bubble3D val="0"/>
            <c:spPr>
              <a:solidFill>
                <a:srgbClr val="0070C0"/>
              </a:solidFill>
              <a:ln w="19050">
                <a:noFill/>
              </a:ln>
              <a:effectLst/>
            </c:spPr>
            <c:extLst>
              <c:ext xmlns:c16="http://schemas.microsoft.com/office/drawing/2014/chart" uri="{C3380CC4-5D6E-409C-BE32-E72D297353CC}">
                <c16:uniqueId val="{00000005-A5BD-49E0-84A4-B03A19C9F9E6}"/>
              </c:ext>
            </c:extLst>
          </c:dPt>
          <c:dPt>
            <c:idx val="3"/>
            <c:bubble3D val="0"/>
            <c:spPr>
              <a:solidFill>
                <a:srgbClr val="00B0F0"/>
              </a:solidFill>
              <a:ln w="19050">
                <a:noFill/>
              </a:ln>
              <a:effectLst/>
            </c:spPr>
            <c:extLst>
              <c:ext xmlns:c16="http://schemas.microsoft.com/office/drawing/2014/chart" uri="{C3380CC4-5D6E-409C-BE32-E72D297353CC}">
                <c16:uniqueId val="{00000007-A5BD-49E0-84A4-B03A19C9F9E6}"/>
              </c:ext>
            </c:extLst>
          </c:dPt>
          <c:dPt>
            <c:idx val="4"/>
            <c:bubble3D val="0"/>
            <c:spPr>
              <a:solidFill>
                <a:srgbClr val="00B050"/>
              </a:solidFill>
              <a:ln w="19050">
                <a:noFill/>
              </a:ln>
              <a:effectLst/>
            </c:spPr>
            <c:extLst>
              <c:ext xmlns:c16="http://schemas.microsoft.com/office/drawing/2014/chart" uri="{C3380CC4-5D6E-409C-BE32-E72D297353CC}">
                <c16:uniqueId val="{00000009-A5BD-49E0-84A4-B03A19C9F9E6}"/>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A-A5BD-49E0-84A4-B03A19C9F9E6}"/>
            </c:ext>
          </c:extLst>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C41-4009-8616-362B92914262}"/>
            </c:ext>
          </c:extLst>
        </c:ser>
        <c:ser>
          <c:idx val="1"/>
          <c:order val="1"/>
          <c:tx>
            <c:strRef>
              <c:f>Sheet1!$C$1</c:f>
              <c:strCache>
                <c:ptCount val="1"/>
                <c:pt idx="0">
                  <c:v>系列 2</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C41-4009-8616-362B92914262}"/>
            </c:ext>
          </c:extLst>
        </c:ser>
        <c:ser>
          <c:idx val="2"/>
          <c:order val="2"/>
          <c:tx>
            <c:strRef>
              <c:f>Sheet1!$D$1</c:f>
              <c:strCache>
                <c:ptCount val="1"/>
                <c:pt idx="0">
                  <c:v>系列 3</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C41-4009-8616-362B92914262}"/>
            </c:ext>
          </c:extLst>
        </c:ser>
        <c:dLbls>
          <c:showLegendKey val="0"/>
          <c:showVal val="0"/>
          <c:showCatName val="0"/>
          <c:showSerName val="0"/>
          <c:showPercent val="0"/>
          <c:showBubbleSize val="0"/>
        </c:dLbls>
        <c:gapWidth val="219"/>
        <c:overlap val="-27"/>
        <c:axId val="130108416"/>
        <c:axId val="130114304"/>
      </c:barChart>
      <c:catAx>
        <c:axId val="13010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30114304"/>
        <c:crosses val="autoZero"/>
        <c:auto val="1"/>
        <c:lblAlgn val="ctr"/>
        <c:lblOffset val="100"/>
        <c:noMultiLvlLbl val="0"/>
      </c:catAx>
      <c:valAx>
        <c:axId val="130114304"/>
        <c:scaling>
          <c:orientation val="minMax"/>
        </c:scaling>
        <c:delete val="1"/>
        <c:axPos val="l"/>
        <c:numFmt formatCode="General" sourceLinked="1"/>
        <c:majorTickMark val="none"/>
        <c:minorTickMark val="none"/>
        <c:tickLblPos val="nextTo"/>
        <c:crossAx val="13010841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通用格式">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title pos="t" align="ctr" overlay="0">
      <cx:tx>
        <cx:rich>
          <a:bodyPr spcFirstLastPara="1" vertOverflow="ellipsis" horzOverflow="overflow" wrap="square" lIns="0" tIns="0" rIns="0" bIns="0" anchor="ctr" anchorCtr="1"/>
          <a:lstStyle/>
          <a:p>
            <a:pPr algn="ctr" rtl="0">
              <a:defRPr/>
            </a:pPr>
            <a:r>
              <a:rPr lang="zh-CN" altLang="en-US" sz="1862" b="0" i="0" u="none" strike="noStrike" baseline="0" dirty="0">
                <a:solidFill>
                  <a:prstClr val="black">
                    <a:lumMod val="65000"/>
                    <a:lumOff val="35000"/>
                  </a:prstClr>
                </a:solidFill>
                <a:latin typeface="Segoe UI"/>
                <a:ea typeface="微软雅黑"/>
              </a:rPr>
              <a:t>块错误总数频数分布直方图</a:t>
            </a:r>
          </a:p>
        </cx:rich>
      </cx:tx>
    </cx:title>
    <cx:plotArea>
      <cx:plotAreaRegion>
        <cx:series layoutId="clusteredColumn" uniqueId="{D7BDD64A-CECB-4B52-B6BB-D3CE6BC39859}">
          <cx:tx>
            <cx:txData>
              <cx:f>Sheet1!$A$1</cx:f>
              <cx:v>系列 1</cx:v>
            </cx:txData>
          </cx:tx>
          <cx:dataId val="0"/>
          <cx:layoutPr>
            <cx:binning intervalClosed="r"/>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65000"/>
        <a:lumOff val="3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27298-6CB9-4ACB-BB12-7F75F06D4BB4}" type="datetimeFigureOut">
              <a:rPr lang="zh-CN" altLang="en-US" smtClean="0"/>
              <a:t>2020/5/12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869FB-3FC2-4617-8655-B1CA3DFD2224}" type="slidenum">
              <a:rPr lang="zh-CN" altLang="en-US" smtClean="0"/>
              <a:t>‹#›</a:t>
            </a:fld>
            <a:endParaRPr lang="zh-CN" altLang="en-US"/>
          </a:p>
        </p:txBody>
      </p:sp>
    </p:spTree>
    <p:extLst>
      <p:ext uri="{BB962C8B-B14F-4D97-AF65-F5344CB8AC3E}">
        <p14:creationId xmlns:p14="http://schemas.microsoft.com/office/powerpoint/2010/main" val="2516924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41528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10</a:t>
            </a:fld>
            <a:endParaRPr lang="zh-CN" altLang="en-US"/>
          </a:p>
        </p:txBody>
      </p:sp>
    </p:spTree>
    <p:extLst>
      <p:ext uri="{BB962C8B-B14F-4D97-AF65-F5344CB8AC3E}">
        <p14:creationId xmlns:p14="http://schemas.microsoft.com/office/powerpoint/2010/main" val="355743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11</a:t>
            </a:fld>
            <a:endParaRPr lang="zh-CN" altLang="en-US"/>
          </a:p>
        </p:txBody>
      </p:sp>
    </p:spTree>
    <p:extLst>
      <p:ext uri="{BB962C8B-B14F-4D97-AF65-F5344CB8AC3E}">
        <p14:creationId xmlns:p14="http://schemas.microsoft.com/office/powerpoint/2010/main" val="175047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12</a:t>
            </a:fld>
            <a:endParaRPr lang="zh-CN" altLang="en-US"/>
          </a:p>
        </p:txBody>
      </p:sp>
    </p:spTree>
    <p:extLst>
      <p:ext uri="{BB962C8B-B14F-4D97-AF65-F5344CB8AC3E}">
        <p14:creationId xmlns:p14="http://schemas.microsoft.com/office/powerpoint/2010/main" val="220662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13</a:t>
            </a:fld>
            <a:endParaRPr lang="zh-CN" altLang="en-US"/>
          </a:p>
        </p:txBody>
      </p:sp>
    </p:spTree>
    <p:extLst>
      <p:ext uri="{BB962C8B-B14F-4D97-AF65-F5344CB8AC3E}">
        <p14:creationId xmlns:p14="http://schemas.microsoft.com/office/powerpoint/2010/main" val="26853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14</a:t>
            </a:fld>
            <a:endParaRPr lang="zh-CN" altLang="en-US"/>
          </a:p>
        </p:txBody>
      </p:sp>
    </p:spTree>
    <p:extLst>
      <p:ext uri="{BB962C8B-B14F-4D97-AF65-F5344CB8AC3E}">
        <p14:creationId xmlns:p14="http://schemas.microsoft.com/office/powerpoint/2010/main" val="2435125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16</a:t>
            </a:fld>
            <a:endParaRPr lang="zh-CN" altLang="en-US"/>
          </a:p>
        </p:txBody>
      </p:sp>
    </p:spTree>
    <p:extLst>
      <p:ext uri="{BB962C8B-B14F-4D97-AF65-F5344CB8AC3E}">
        <p14:creationId xmlns:p14="http://schemas.microsoft.com/office/powerpoint/2010/main" val="322690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17</a:t>
            </a:fld>
            <a:endParaRPr lang="zh-CN" altLang="en-US"/>
          </a:p>
        </p:txBody>
      </p:sp>
    </p:spTree>
    <p:extLst>
      <p:ext uri="{BB962C8B-B14F-4D97-AF65-F5344CB8AC3E}">
        <p14:creationId xmlns:p14="http://schemas.microsoft.com/office/powerpoint/2010/main" val="1910871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18</a:t>
            </a:fld>
            <a:endParaRPr lang="zh-CN" altLang="en-US"/>
          </a:p>
        </p:txBody>
      </p:sp>
    </p:spTree>
    <p:extLst>
      <p:ext uri="{BB962C8B-B14F-4D97-AF65-F5344CB8AC3E}">
        <p14:creationId xmlns:p14="http://schemas.microsoft.com/office/powerpoint/2010/main" val="3568930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19</a:t>
            </a:fld>
            <a:endParaRPr lang="zh-CN" altLang="en-US"/>
          </a:p>
        </p:txBody>
      </p:sp>
    </p:spTree>
    <p:extLst>
      <p:ext uri="{BB962C8B-B14F-4D97-AF65-F5344CB8AC3E}">
        <p14:creationId xmlns:p14="http://schemas.microsoft.com/office/powerpoint/2010/main" val="314569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20</a:t>
            </a:fld>
            <a:endParaRPr lang="zh-CN" altLang="en-US"/>
          </a:p>
        </p:txBody>
      </p:sp>
    </p:spTree>
    <p:extLst>
      <p:ext uri="{BB962C8B-B14F-4D97-AF65-F5344CB8AC3E}">
        <p14:creationId xmlns:p14="http://schemas.microsoft.com/office/powerpoint/2010/main" val="243037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a:t>
            </a:fld>
            <a:endParaRPr lang="zh-CN" altLang="en-US"/>
          </a:p>
        </p:txBody>
      </p:sp>
    </p:spTree>
    <p:extLst>
      <p:ext uri="{BB962C8B-B14F-4D97-AF65-F5344CB8AC3E}">
        <p14:creationId xmlns:p14="http://schemas.microsoft.com/office/powerpoint/2010/main" val="571763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21</a:t>
            </a:fld>
            <a:endParaRPr lang="zh-CN" altLang="en-US"/>
          </a:p>
        </p:txBody>
      </p:sp>
    </p:spTree>
    <p:extLst>
      <p:ext uri="{BB962C8B-B14F-4D97-AF65-F5344CB8AC3E}">
        <p14:creationId xmlns:p14="http://schemas.microsoft.com/office/powerpoint/2010/main" val="3783028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22</a:t>
            </a:fld>
            <a:endParaRPr lang="zh-CN" altLang="en-US"/>
          </a:p>
        </p:txBody>
      </p:sp>
    </p:spTree>
    <p:extLst>
      <p:ext uri="{BB962C8B-B14F-4D97-AF65-F5344CB8AC3E}">
        <p14:creationId xmlns:p14="http://schemas.microsoft.com/office/powerpoint/2010/main" val="1642801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23</a:t>
            </a:fld>
            <a:endParaRPr lang="zh-CN" altLang="en-US"/>
          </a:p>
        </p:txBody>
      </p:sp>
    </p:spTree>
    <p:extLst>
      <p:ext uri="{BB962C8B-B14F-4D97-AF65-F5344CB8AC3E}">
        <p14:creationId xmlns:p14="http://schemas.microsoft.com/office/powerpoint/2010/main" val="3380851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24</a:t>
            </a:fld>
            <a:endParaRPr lang="zh-CN" altLang="en-US"/>
          </a:p>
        </p:txBody>
      </p:sp>
    </p:spTree>
    <p:extLst>
      <p:ext uri="{BB962C8B-B14F-4D97-AF65-F5344CB8AC3E}">
        <p14:creationId xmlns:p14="http://schemas.microsoft.com/office/powerpoint/2010/main" val="31724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25</a:t>
            </a:fld>
            <a:endParaRPr lang="zh-CN" altLang="en-US"/>
          </a:p>
        </p:txBody>
      </p:sp>
    </p:spTree>
    <p:extLst>
      <p:ext uri="{BB962C8B-B14F-4D97-AF65-F5344CB8AC3E}">
        <p14:creationId xmlns:p14="http://schemas.microsoft.com/office/powerpoint/2010/main" val="1842226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26</a:t>
            </a:fld>
            <a:endParaRPr lang="zh-CN" altLang="en-US"/>
          </a:p>
        </p:txBody>
      </p:sp>
    </p:spTree>
    <p:extLst>
      <p:ext uri="{BB962C8B-B14F-4D97-AF65-F5344CB8AC3E}">
        <p14:creationId xmlns:p14="http://schemas.microsoft.com/office/powerpoint/2010/main" val="385345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27</a:t>
            </a:fld>
            <a:endParaRPr lang="zh-CN" altLang="en-US"/>
          </a:p>
        </p:txBody>
      </p:sp>
    </p:spTree>
    <p:extLst>
      <p:ext uri="{BB962C8B-B14F-4D97-AF65-F5344CB8AC3E}">
        <p14:creationId xmlns:p14="http://schemas.microsoft.com/office/powerpoint/2010/main" val="2767699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28</a:t>
            </a:fld>
            <a:endParaRPr lang="zh-CN" altLang="en-US"/>
          </a:p>
        </p:txBody>
      </p:sp>
    </p:spTree>
    <p:extLst>
      <p:ext uri="{BB962C8B-B14F-4D97-AF65-F5344CB8AC3E}">
        <p14:creationId xmlns:p14="http://schemas.microsoft.com/office/powerpoint/2010/main" val="1947598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29</a:t>
            </a:fld>
            <a:endParaRPr lang="zh-CN" altLang="en-US"/>
          </a:p>
        </p:txBody>
      </p:sp>
    </p:spTree>
    <p:extLst>
      <p:ext uri="{BB962C8B-B14F-4D97-AF65-F5344CB8AC3E}">
        <p14:creationId xmlns:p14="http://schemas.microsoft.com/office/powerpoint/2010/main" val="3851847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30</a:t>
            </a:fld>
            <a:endParaRPr lang="zh-CN" altLang="en-US"/>
          </a:p>
        </p:txBody>
      </p:sp>
    </p:spTree>
    <p:extLst>
      <p:ext uri="{BB962C8B-B14F-4D97-AF65-F5344CB8AC3E}">
        <p14:creationId xmlns:p14="http://schemas.microsoft.com/office/powerpoint/2010/main" val="3573443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a:t>
            </a:fld>
            <a:endParaRPr lang="zh-CN" altLang="en-US"/>
          </a:p>
        </p:txBody>
      </p:sp>
    </p:spTree>
    <p:extLst>
      <p:ext uri="{BB962C8B-B14F-4D97-AF65-F5344CB8AC3E}">
        <p14:creationId xmlns:p14="http://schemas.microsoft.com/office/powerpoint/2010/main" val="2065616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31</a:t>
            </a:fld>
            <a:endParaRPr lang="zh-CN" altLang="en-US"/>
          </a:p>
        </p:txBody>
      </p:sp>
    </p:spTree>
    <p:extLst>
      <p:ext uri="{BB962C8B-B14F-4D97-AF65-F5344CB8AC3E}">
        <p14:creationId xmlns:p14="http://schemas.microsoft.com/office/powerpoint/2010/main" val="765124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32</a:t>
            </a:fld>
            <a:endParaRPr lang="zh-CN" altLang="en-US"/>
          </a:p>
        </p:txBody>
      </p:sp>
    </p:spTree>
    <p:extLst>
      <p:ext uri="{BB962C8B-B14F-4D97-AF65-F5344CB8AC3E}">
        <p14:creationId xmlns:p14="http://schemas.microsoft.com/office/powerpoint/2010/main" val="1730692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33</a:t>
            </a:fld>
            <a:endParaRPr lang="zh-CN" altLang="en-US"/>
          </a:p>
        </p:txBody>
      </p:sp>
    </p:spTree>
    <p:extLst>
      <p:ext uri="{BB962C8B-B14F-4D97-AF65-F5344CB8AC3E}">
        <p14:creationId xmlns:p14="http://schemas.microsoft.com/office/powerpoint/2010/main" val="20762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4</a:t>
            </a:fld>
            <a:endParaRPr lang="zh-CN" altLang="en-US"/>
          </a:p>
        </p:txBody>
      </p:sp>
    </p:spTree>
    <p:extLst>
      <p:ext uri="{BB962C8B-B14F-4D97-AF65-F5344CB8AC3E}">
        <p14:creationId xmlns:p14="http://schemas.microsoft.com/office/powerpoint/2010/main" val="72655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5</a:t>
            </a:fld>
            <a:endParaRPr lang="zh-CN" altLang="en-US"/>
          </a:p>
        </p:txBody>
      </p:sp>
    </p:spTree>
    <p:extLst>
      <p:ext uri="{BB962C8B-B14F-4D97-AF65-F5344CB8AC3E}">
        <p14:creationId xmlns:p14="http://schemas.microsoft.com/office/powerpoint/2010/main" val="253136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6</a:t>
            </a:fld>
            <a:endParaRPr lang="zh-CN" altLang="en-US"/>
          </a:p>
        </p:txBody>
      </p:sp>
    </p:spTree>
    <p:extLst>
      <p:ext uri="{BB962C8B-B14F-4D97-AF65-F5344CB8AC3E}">
        <p14:creationId xmlns:p14="http://schemas.microsoft.com/office/powerpoint/2010/main" val="1198889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7</a:t>
            </a:fld>
            <a:endParaRPr lang="zh-CN" altLang="en-US"/>
          </a:p>
        </p:txBody>
      </p:sp>
    </p:spTree>
    <p:extLst>
      <p:ext uri="{BB962C8B-B14F-4D97-AF65-F5344CB8AC3E}">
        <p14:creationId xmlns:p14="http://schemas.microsoft.com/office/powerpoint/2010/main" val="178466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8</a:t>
            </a:fld>
            <a:endParaRPr lang="zh-CN" altLang="en-US"/>
          </a:p>
        </p:txBody>
      </p:sp>
    </p:spTree>
    <p:extLst>
      <p:ext uri="{BB962C8B-B14F-4D97-AF65-F5344CB8AC3E}">
        <p14:creationId xmlns:p14="http://schemas.microsoft.com/office/powerpoint/2010/main" val="535719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9</a:t>
            </a:fld>
            <a:endParaRPr lang="zh-CN" altLang="en-US"/>
          </a:p>
        </p:txBody>
      </p:sp>
    </p:spTree>
    <p:extLst>
      <p:ext uri="{BB962C8B-B14F-4D97-AF65-F5344CB8AC3E}">
        <p14:creationId xmlns:p14="http://schemas.microsoft.com/office/powerpoint/2010/main" val="396261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3882314" y="1181451"/>
            <a:ext cx="4495104" cy="4495104"/>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952455" y="-12701"/>
            <a:ext cx="10492980" cy="68580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8015258"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flipH="1">
            <a:off x="0"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7739212" y="0"/>
            <a:ext cx="4452788" cy="68628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46221"/>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defTabSz="914400"/>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defTabSz="914400"/>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defTabSz="914400"/>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defTabSz="914400"/>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20151726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两栏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377">
              <a:defRPr/>
            </a:pPr>
            <a:endParaRPr lang="zh-CN" altLang="en-US" sz="1200">
              <a:solidFill>
                <a:schemeClr val="tx1">
                  <a:tint val="75000"/>
                </a:schemeClr>
              </a:solidFill>
            </a:endParaRPr>
          </a:p>
        </p:txBody>
      </p:sp>
      <p:sp>
        <p:nvSpPr>
          <p:cNvPr id="3" name="页脚占位符 2"/>
          <p:cNvSpPr>
            <a:spLocks noGrp="1"/>
          </p:cNvSpPr>
          <p:nvPr>
            <p:ph type="ftr" sz="quarter" idx="11"/>
          </p:nvPr>
        </p:nvSpPr>
        <p:spPr/>
        <p:txBody>
          <a:bodyPr/>
          <a:lstStyle/>
          <a:p>
            <a:pPr algn="ctr" defTabSz="914377">
              <a:defRPr/>
            </a:pPr>
            <a:endParaRPr lang="zh-CN" altLang="en-US" sz="1200">
              <a:solidFill>
                <a:schemeClr val="tx1">
                  <a:tint val="75000"/>
                </a:schemeClr>
              </a:solidFill>
            </a:endParaRPr>
          </a:p>
        </p:txBody>
      </p:sp>
      <p:sp>
        <p:nvSpPr>
          <p:cNvPr id="4" name="灯片编号占位符 3"/>
          <p:cNvSpPr>
            <a:spLocks noGrp="1"/>
          </p:cNvSpPr>
          <p:nvPr>
            <p:ph type="sldNum" sz="quarter" idx="12"/>
          </p:nvPr>
        </p:nvSpPr>
        <p:spPr/>
        <p:txBody>
          <a:bodyPr/>
          <a:lstStyle/>
          <a:p>
            <a:pPr algn="r" defTabSz="914377">
              <a:defRPr/>
            </a:pPr>
            <a:fld id="{0F0C7B39-4D7E-4E2C-B3E5-BF16B572E60E}" type="slidenum">
              <a:rPr lang="zh-CN" altLang="en-US" sz="1200" smtClean="0">
                <a:solidFill>
                  <a:schemeClr val="tx1">
                    <a:tint val="75000"/>
                  </a:schemeClr>
                </a:solidFill>
              </a:rPr>
              <a:pPr algn="r" defTabSz="914377">
                <a:defRPr/>
              </a:pPr>
              <a:t>‹#›</a:t>
            </a:fld>
            <a:endParaRPr lang="zh-CN" altLang="en-US" sz="1200">
              <a:solidFill>
                <a:schemeClr val="tx1">
                  <a:tint val="75000"/>
                </a:schemeClr>
              </a:solidFill>
            </a:endParaRPr>
          </a:p>
        </p:txBody>
      </p:sp>
    </p:spTree>
    <p:extLst>
      <p:ext uri="{BB962C8B-B14F-4D97-AF65-F5344CB8AC3E}">
        <p14:creationId xmlns:p14="http://schemas.microsoft.com/office/powerpoint/2010/main" val="2759597896"/>
      </p:ext>
    </p:extLst>
  </p:cSld>
  <p:clrMapOvr>
    <a:masterClrMapping/>
  </p:clrMapOvr>
  <p:transition spd="slow" advClick="0" advTm="3000">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8" r:id="rId8"/>
  </p:sldLayoutIdLst>
  <mc:AlternateContent xmlns:mc="http://schemas.openxmlformats.org/markup-compatibility/2006" xmlns:p14="http://schemas.microsoft.com/office/powerpoint/2010/main">
    <mc:Choice Requires="p14">
      <p:transition p14:dur="0" advTm="2000"/>
    </mc:Choice>
    <mc:Fallback xmlns="">
      <p:transition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bm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bmp"/><Relationship Id="rId5" Type="http://schemas.openxmlformats.org/officeDocument/2006/relationships/image" Target="../media/image20.bmp"/><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77851" y="1826684"/>
            <a:ext cx="7372351" cy="830997"/>
          </a:xfrm>
          <a:prstGeom prst="rect">
            <a:avLst/>
          </a:prstGeom>
          <a:noFill/>
        </p:spPr>
        <p:txBody>
          <a:bodyPr>
            <a:spAutoFit/>
          </a:bodyPr>
          <a:lstStyle/>
          <a:p>
            <a:pPr defTabSz="914377">
              <a:defRPr/>
            </a:pPr>
            <a:r>
              <a:rPr lang="zh-CN" altLang="en-US" sz="4800" dirty="0">
                <a:solidFill>
                  <a:schemeClr val="tx1">
                    <a:lumMod val="85000"/>
                    <a:lumOff val="15000"/>
                  </a:schemeClr>
                </a:solidFill>
                <a:latin typeface="微软雅黑 Light" panose="020B0502040204020203" pitchFamily="34" charset="-122"/>
                <a:ea typeface="微软雅黑 Light" panose="020B0502040204020203" pitchFamily="34" charset="-122"/>
                <a:sym typeface="微软雅黑 Light" panose="020B0502040204020203" pitchFamily="34" charset="-122"/>
              </a:rPr>
              <a:t>毕业设计答辩</a:t>
            </a:r>
          </a:p>
        </p:txBody>
      </p:sp>
      <p:sp>
        <p:nvSpPr>
          <p:cNvPr id="16" name="文本框 15"/>
          <p:cNvSpPr txBox="1"/>
          <p:nvPr/>
        </p:nvSpPr>
        <p:spPr>
          <a:xfrm>
            <a:off x="601133" y="2688167"/>
            <a:ext cx="7076016" cy="482120"/>
          </a:xfrm>
          <a:prstGeom prst="rect">
            <a:avLst/>
          </a:prstGeom>
          <a:noFill/>
          <a:ln w="9525">
            <a:noFill/>
          </a:ln>
        </p:spPr>
        <p:txBody>
          <a:bodyPr>
            <a:spAutoFit/>
          </a:bodyPr>
          <a:lstStyle/>
          <a:p>
            <a:pPr eaLnBrk="1" hangingPunct="1"/>
            <a:r>
              <a:rPr lang="zh-CN" altLang="en-US" sz="2533" dirty="0">
                <a:latin typeface="微软雅黑 Light" panose="020B0502040204020203" pitchFamily="34" charset="-122"/>
                <a:ea typeface="微软雅黑 Light" panose="020B0502040204020203" pitchFamily="34" charset="-122"/>
                <a:sym typeface="微软雅黑 Light" panose="020B0502040204020203" pitchFamily="34" charset="-122"/>
              </a:rPr>
              <a:t>基于生成对抗网络的闪存仿真器设计与实现</a:t>
            </a:r>
          </a:p>
        </p:txBody>
      </p:sp>
      <p:sp>
        <p:nvSpPr>
          <p:cNvPr id="17" name="文本框 16"/>
          <p:cNvSpPr txBox="1"/>
          <p:nvPr/>
        </p:nvSpPr>
        <p:spPr>
          <a:xfrm>
            <a:off x="594580" y="4132834"/>
            <a:ext cx="3160184" cy="420564"/>
          </a:xfrm>
          <a:prstGeom prst="rect">
            <a:avLst/>
          </a:prstGeom>
          <a:noFill/>
          <a:ln w="9525">
            <a:noFill/>
          </a:ln>
        </p:spPr>
        <p:txBody>
          <a:bodyPr>
            <a:spAutoFit/>
          </a:bodyPr>
          <a:lstStyle/>
          <a:p>
            <a:pPr marL="380990" indent="-380990">
              <a:buFont typeface="Wingdings" panose="05000000000000000000" pitchFamily="2" charset="2"/>
              <a:buChar char="n"/>
            </a:pP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答辩学生：孟嵩淼</a:t>
            </a:r>
          </a:p>
        </p:txBody>
      </p:sp>
      <p:sp>
        <p:nvSpPr>
          <p:cNvPr id="18" name="文本框 17"/>
          <p:cNvSpPr txBox="1"/>
          <p:nvPr/>
        </p:nvSpPr>
        <p:spPr>
          <a:xfrm>
            <a:off x="593893" y="4678773"/>
            <a:ext cx="3162300" cy="420564"/>
          </a:xfrm>
          <a:prstGeom prst="rect">
            <a:avLst/>
          </a:prstGeom>
          <a:noFill/>
          <a:ln w="9525">
            <a:noFill/>
          </a:ln>
        </p:spPr>
        <p:txBody>
          <a:bodyPr>
            <a:spAutoFit/>
          </a:bodyPr>
          <a:lstStyle/>
          <a:p>
            <a:pPr marL="380990" indent="-380990">
              <a:buFont typeface="Wingdings" panose="05000000000000000000" pitchFamily="2" charset="2"/>
              <a:buChar char="n"/>
            </a:pP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指导老师：胡迪青</a:t>
            </a:r>
          </a:p>
        </p:txBody>
      </p:sp>
      <p:sp>
        <p:nvSpPr>
          <p:cNvPr id="19" name="文本框 18"/>
          <p:cNvSpPr txBox="1"/>
          <p:nvPr/>
        </p:nvSpPr>
        <p:spPr>
          <a:xfrm>
            <a:off x="601134" y="5269487"/>
            <a:ext cx="4093633" cy="420564"/>
          </a:xfrm>
          <a:prstGeom prst="rect">
            <a:avLst/>
          </a:prstGeom>
          <a:noFill/>
          <a:ln w="9525">
            <a:noFill/>
          </a:ln>
        </p:spPr>
        <p:txBody>
          <a:bodyPr>
            <a:spAutoFit/>
          </a:bodyPr>
          <a:lstStyle/>
          <a:p>
            <a:pPr marL="380990" indent="-380990">
              <a:buFont typeface="Wingdings" panose="05000000000000000000" pitchFamily="2" charset="2"/>
              <a:buChar char="n"/>
            </a:pP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答辩时间：</a:t>
            </a:r>
            <a:r>
              <a:rPr lang="en-US" altLang="zh-CN" sz="2133" dirty="0">
                <a:latin typeface="微软雅黑 Light" panose="020B0502040204020203" pitchFamily="34" charset="-122"/>
                <a:ea typeface="微软雅黑 Light" panose="020B0502040204020203" pitchFamily="34" charset="-122"/>
                <a:sym typeface="微软雅黑 Light" panose="020B0502040204020203" pitchFamily="34" charset="-122"/>
              </a:rPr>
              <a:t>2020</a:t>
            </a:r>
            <a:r>
              <a:rPr lang="zh-CN" altLang="en-US" sz="2133" dirty="0">
                <a:latin typeface="微软雅黑 Light" panose="020B0502040204020203" pitchFamily="34" charset="-122"/>
                <a:ea typeface="微软雅黑 Light" panose="020B0502040204020203" pitchFamily="34" charset="-122"/>
                <a:sym typeface="微软雅黑 Light" panose="020B0502040204020203" pitchFamily="34" charset="-122"/>
              </a:rPr>
              <a:t>年</a:t>
            </a:r>
          </a:p>
        </p:txBody>
      </p:sp>
      <p:cxnSp>
        <p:nvCxnSpPr>
          <p:cNvPr id="6" name="直接连接符 5">
            <a:extLst>
              <a:ext uri="{FF2B5EF4-FFF2-40B4-BE49-F238E27FC236}">
                <a16:creationId xmlns:a16="http://schemas.microsoft.com/office/drawing/2014/main" id="{3171766E-1A13-4032-9DBD-46C6093924D7}"/>
              </a:ext>
            </a:extLst>
          </p:cNvPr>
          <p:cNvCxnSpPr/>
          <p:nvPr/>
        </p:nvCxnSpPr>
        <p:spPr>
          <a:xfrm>
            <a:off x="703385" y="3382108"/>
            <a:ext cx="25321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F44A867-1BB5-4676-A26F-255B212F8E16}"/>
              </a:ext>
            </a:extLst>
          </p:cNvPr>
          <p:cNvPicPr>
            <a:picLocks noChangeAspect="1"/>
          </p:cNvPicPr>
          <p:nvPr/>
        </p:nvPicPr>
        <p:blipFill>
          <a:blip r:embed="rId3"/>
          <a:stretch>
            <a:fillRect/>
          </a:stretch>
        </p:blipFill>
        <p:spPr>
          <a:xfrm>
            <a:off x="7950202" y="351531"/>
            <a:ext cx="3543300" cy="10519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ppt_x</p:attrName>
                                        </p:attrNameLst>
                                      </p:cBhvr>
                                      <p:tavLst>
                                        <p:tav tm="0">
                                          <p:val>
                                            <p:strVal val="#ppt_x"/>
                                          </p:val>
                                        </p:tav>
                                        <p:tav tm="100000">
                                          <p:val>
                                            <p:strVal val="#ppt_x"/>
                                          </p:val>
                                        </p:tav>
                                      </p:tavLst>
                                    </p:anim>
                                    <p:anim calcmode="lin" valueType="num">
                                      <p:cBhvr>
                                        <p:cTn id="8" dur="250" fill="hold"/>
                                        <p:tgtEl>
                                          <p:spTgt spid="15"/>
                                        </p:tgtEl>
                                        <p:attrNameLst>
                                          <p:attrName>ppt_y</p:attrName>
                                        </p:attrNameLst>
                                      </p:cBhvr>
                                      <p:tavLst>
                                        <p:tav tm="0">
                                          <p:val>
                                            <p:strVal val="#ppt_y-#ppt_h/2"/>
                                          </p:val>
                                        </p:tav>
                                        <p:tav tm="100000">
                                          <p:val>
                                            <p:strVal val="#ppt_y"/>
                                          </p:val>
                                        </p:tav>
                                      </p:tavLst>
                                    </p:anim>
                                    <p:anim calcmode="lin" valueType="num">
                                      <p:cBhvr>
                                        <p:cTn id="9" dur="250" fill="hold"/>
                                        <p:tgtEl>
                                          <p:spTgt spid="15"/>
                                        </p:tgtEl>
                                        <p:attrNameLst>
                                          <p:attrName>ppt_w</p:attrName>
                                        </p:attrNameLst>
                                      </p:cBhvr>
                                      <p:tavLst>
                                        <p:tav tm="0">
                                          <p:val>
                                            <p:strVal val="#ppt_w"/>
                                          </p:val>
                                        </p:tav>
                                        <p:tav tm="100000">
                                          <p:val>
                                            <p:strVal val="#ppt_w"/>
                                          </p:val>
                                        </p:tav>
                                      </p:tavLst>
                                    </p:anim>
                                    <p:anim calcmode="lin" valueType="num">
                                      <p:cBhvr>
                                        <p:cTn id="10" dur="25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500"/>
                            </p:stCondLst>
                            <p:childTnLst>
                              <p:par>
                                <p:cTn id="17" presetID="2" presetClass="entr" presetSubtype="4" decel="10000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4" decel="10000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600864" y="966113"/>
            <a:ext cx="2339102" cy="523220"/>
          </a:xfrm>
          <a:prstGeom prst="rect">
            <a:avLst/>
          </a:prstGeom>
        </p:spPr>
        <p:txBody>
          <a:bodyPr wrap="none">
            <a:spAutoFit/>
          </a:bodyPr>
          <a:lstStyle/>
          <a:p>
            <a:r>
              <a:rPr lang="zh-CN" altLang="en-US" sz="2800" dirty="0"/>
              <a:t>生成数据形式</a:t>
            </a:r>
          </a:p>
        </p:txBody>
      </p:sp>
      <p:pic>
        <p:nvPicPr>
          <p:cNvPr id="5" name="图片 4">
            <a:extLst>
              <a:ext uri="{FF2B5EF4-FFF2-40B4-BE49-F238E27FC236}">
                <a16:creationId xmlns:a16="http://schemas.microsoft.com/office/drawing/2014/main" id="{BBDDC1E1-BA20-42B1-9A28-BB44F2DD5A58}"/>
              </a:ext>
            </a:extLst>
          </p:cNvPr>
          <p:cNvPicPr>
            <a:picLocks noChangeAspect="1"/>
          </p:cNvPicPr>
          <p:nvPr/>
        </p:nvPicPr>
        <p:blipFill>
          <a:blip r:embed="rId3"/>
          <a:stretch>
            <a:fillRect/>
          </a:stretch>
        </p:blipFill>
        <p:spPr>
          <a:xfrm>
            <a:off x="177208" y="3041254"/>
            <a:ext cx="5058523" cy="3756223"/>
          </a:xfrm>
          <a:prstGeom prst="rect">
            <a:avLst/>
          </a:prstGeom>
        </p:spPr>
      </p:pic>
      <p:pic>
        <p:nvPicPr>
          <p:cNvPr id="8" name="图片 7">
            <a:extLst>
              <a:ext uri="{FF2B5EF4-FFF2-40B4-BE49-F238E27FC236}">
                <a16:creationId xmlns:a16="http://schemas.microsoft.com/office/drawing/2014/main" id="{C90C0105-35B8-4292-A820-A2AACC8587E1}"/>
              </a:ext>
            </a:extLst>
          </p:cNvPr>
          <p:cNvPicPr>
            <a:picLocks noChangeAspect="1"/>
          </p:cNvPicPr>
          <p:nvPr/>
        </p:nvPicPr>
        <p:blipFill>
          <a:blip r:embed="rId4"/>
          <a:stretch>
            <a:fillRect/>
          </a:stretch>
        </p:blipFill>
        <p:spPr>
          <a:xfrm>
            <a:off x="6096000" y="460633"/>
            <a:ext cx="4419097" cy="5457825"/>
          </a:xfrm>
          <a:prstGeom prst="rect">
            <a:avLst/>
          </a:prstGeom>
        </p:spPr>
      </p:pic>
      <p:sp>
        <p:nvSpPr>
          <p:cNvPr id="10" name="矩形 9">
            <a:extLst>
              <a:ext uri="{FF2B5EF4-FFF2-40B4-BE49-F238E27FC236}">
                <a16:creationId xmlns:a16="http://schemas.microsoft.com/office/drawing/2014/main" id="{5EE734C7-A068-4396-BFA5-F8E3519C4A1E}"/>
              </a:ext>
            </a:extLst>
          </p:cNvPr>
          <p:cNvSpPr/>
          <p:nvPr/>
        </p:nvSpPr>
        <p:spPr>
          <a:xfrm>
            <a:off x="600864" y="1736866"/>
            <a:ext cx="3723486"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以闪存块为单位组织真实数据集；</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最终生成数据同为闪存块数据；</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即</a:t>
            </a:r>
            <a:r>
              <a:rPr lang="en-US" altLang="zh-CN" dirty="0">
                <a:solidFill>
                  <a:schemeClr val="tx1">
                    <a:lumMod val="95000"/>
                    <a:lumOff val="5000"/>
                  </a:schemeClr>
                </a:solidFill>
                <a:latin typeface="微软雅黑" panose="020B0503020204020204" charset="-122"/>
                <a:ea typeface="微软雅黑" panose="020B0503020204020204" charset="-122"/>
              </a:rPr>
              <a:t>2304×16</a:t>
            </a:r>
            <a:r>
              <a:rPr lang="zh-CN" altLang="en-US" dirty="0">
                <a:solidFill>
                  <a:schemeClr val="tx1">
                    <a:lumMod val="95000"/>
                    <a:lumOff val="5000"/>
                  </a:schemeClr>
                </a:solidFill>
                <a:latin typeface="微软雅黑" panose="020B0503020204020204" charset="-122"/>
                <a:ea typeface="微软雅黑" panose="020B0503020204020204" charset="-122"/>
              </a:rPr>
              <a:t>的块比特错误矩阵；</a:t>
            </a:r>
          </a:p>
        </p:txBody>
      </p:sp>
      <p:sp>
        <p:nvSpPr>
          <p:cNvPr id="11" name="矩形 10">
            <a:extLst>
              <a:ext uri="{FF2B5EF4-FFF2-40B4-BE49-F238E27FC236}">
                <a16:creationId xmlns:a16="http://schemas.microsoft.com/office/drawing/2014/main" id="{CEB80EB2-48CC-4FFA-BF58-B7E66B43B494}"/>
              </a:ext>
            </a:extLst>
          </p:cNvPr>
          <p:cNvSpPr/>
          <p:nvPr/>
        </p:nvSpPr>
        <p:spPr>
          <a:xfrm>
            <a:off x="7289885" y="5910223"/>
            <a:ext cx="2031325" cy="369332"/>
          </a:xfrm>
          <a:prstGeom prst="rect">
            <a:avLst/>
          </a:prstGeom>
        </p:spPr>
        <p:txBody>
          <a:bodyPr wrap="none">
            <a:spAutoFit/>
          </a:bodyPr>
          <a:lstStyle/>
          <a:p>
            <a:r>
              <a:rPr lang="zh-CN" altLang="en-US" dirty="0"/>
              <a:t>闪存内部组织架构</a:t>
            </a:r>
          </a:p>
        </p:txBody>
      </p:sp>
    </p:spTree>
    <p:extLst>
      <p:ext uri="{BB962C8B-B14F-4D97-AF65-F5344CB8AC3E}">
        <p14:creationId xmlns:p14="http://schemas.microsoft.com/office/powerpoint/2010/main" val="306646172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THREE</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方案设计</a:t>
            </a:r>
          </a:p>
        </p:txBody>
      </p:sp>
      <p:sp>
        <p:nvSpPr>
          <p:cNvPr id="4" name="矩形 3"/>
          <p:cNvSpPr/>
          <p:nvPr/>
        </p:nvSpPr>
        <p:spPr>
          <a:xfrm>
            <a:off x="4889817" y="4139690"/>
            <a:ext cx="2412366"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950078"/>
            <a:ext cx="2339102" cy="523220"/>
          </a:xfrm>
          <a:prstGeom prst="rect">
            <a:avLst/>
          </a:prstGeom>
        </p:spPr>
        <p:txBody>
          <a:bodyPr wrap="none">
            <a:spAutoFit/>
          </a:bodyPr>
          <a:lstStyle/>
          <a:p>
            <a:r>
              <a:rPr lang="zh-CN" altLang="en-US" sz="2800" dirty="0"/>
              <a:t>生成对抗网络</a:t>
            </a:r>
          </a:p>
        </p:txBody>
      </p:sp>
      <p:sp>
        <p:nvSpPr>
          <p:cNvPr id="9" name="矩形 8"/>
          <p:cNvSpPr/>
          <p:nvPr/>
        </p:nvSpPr>
        <p:spPr>
          <a:xfrm>
            <a:off x="910632" y="1593587"/>
            <a:ext cx="10481268" cy="223288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生成对抗网络（英语：</a:t>
            </a:r>
            <a:r>
              <a:rPr lang="en-US" altLang="zh-CN" dirty="0">
                <a:solidFill>
                  <a:schemeClr val="tx1">
                    <a:lumMod val="95000"/>
                    <a:lumOff val="5000"/>
                  </a:schemeClr>
                </a:solidFill>
                <a:latin typeface="微软雅黑" panose="020B0503020204020204" charset="-122"/>
                <a:ea typeface="微软雅黑" panose="020B0503020204020204" charset="-122"/>
              </a:rPr>
              <a:t>Generative Adversarial Network</a:t>
            </a:r>
            <a:r>
              <a:rPr lang="zh-CN" altLang="en-US" dirty="0">
                <a:solidFill>
                  <a:schemeClr val="tx1">
                    <a:lumMod val="95000"/>
                    <a:lumOff val="5000"/>
                  </a:schemeClr>
                </a:solidFill>
                <a:latin typeface="微软雅黑" panose="020B0503020204020204" charset="-122"/>
                <a:ea typeface="微软雅黑" panose="020B0503020204020204" charset="-122"/>
              </a:rPr>
              <a:t>，简称</a:t>
            </a:r>
            <a:r>
              <a:rPr lang="en-US" altLang="zh-CN" dirty="0">
                <a:solidFill>
                  <a:schemeClr val="tx1">
                    <a:lumMod val="95000"/>
                    <a:lumOff val="5000"/>
                  </a:schemeClr>
                </a:solidFill>
                <a:latin typeface="微软雅黑" panose="020B0503020204020204" charset="-122"/>
                <a:ea typeface="微软雅黑" panose="020B0503020204020204" charset="-122"/>
              </a:rPr>
              <a:t>GAN</a:t>
            </a:r>
            <a:r>
              <a:rPr lang="zh-CN" altLang="en-US" dirty="0">
                <a:solidFill>
                  <a:schemeClr val="tx1">
                    <a:lumMod val="95000"/>
                    <a:lumOff val="5000"/>
                  </a:schemeClr>
                </a:solidFill>
                <a:latin typeface="微软雅黑" panose="020B0503020204020204" charset="-122"/>
                <a:ea typeface="微软雅黑" panose="020B0503020204020204" charset="-122"/>
              </a:rPr>
              <a:t>）是非监督式学习的一种方法，通过让两个神经网络相互博弈的方式进行学习。生成对抗网络由一个生成网络与一个判别网络组成。生成网络从潜在空间（</a:t>
            </a:r>
            <a:r>
              <a:rPr lang="en-US" altLang="zh-CN" dirty="0">
                <a:solidFill>
                  <a:schemeClr val="tx1">
                    <a:lumMod val="95000"/>
                    <a:lumOff val="5000"/>
                  </a:schemeClr>
                </a:solidFill>
                <a:latin typeface="微软雅黑" panose="020B0503020204020204" charset="-122"/>
                <a:ea typeface="微软雅黑" panose="020B0503020204020204" charset="-122"/>
              </a:rPr>
              <a:t>latent space</a:t>
            </a:r>
            <a:r>
              <a:rPr lang="zh-CN" altLang="en-US" dirty="0">
                <a:solidFill>
                  <a:schemeClr val="tx1">
                    <a:lumMod val="95000"/>
                    <a:lumOff val="5000"/>
                  </a:schemeClr>
                </a:solidFill>
                <a:latin typeface="微软雅黑" panose="020B0503020204020204" charset="-122"/>
                <a:ea typeface="微软雅黑" panose="020B0503020204020204" charset="-122"/>
              </a:rPr>
              <a:t>）中随机取样作为输入，其输出结果需要尽量模仿训练集中的真实样本。判别网络的输入则为真实样本或生成网络的输出，其目的是将生成网络的输出从真实样本中尽可能分辨出来。而生成网络则要尽可能地欺骗判别网络。两个网络相互对抗、不断调整参数，最终目的是使判别网络无法判断生成网络的输出结果是否真实。</a:t>
            </a:r>
          </a:p>
        </p:txBody>
      </p:sp>
      <p:pic>
        <p:nvPicPr>
          <p:cNvPr id="17" name="图片 16">
            <a:extLst>
              <a:ext uri="{FF2B5EF4-FFF2-40B4-BE49-F238E27FC236}">
                <a16:creationId xmlns:a16="http://schemas.microsoft.com/office/drawing/2014/main" id="{FC9F697E-E6B2-4EC9-8683-82D88B44DAE0}"/>
              </a:ext>
            </a:extLst>
          </p:cNvPr>
          <p:cNvPicPr>
            <a:picLocks noChangeAspect="1"/>
          </p:cNvPicPr>
          <p:nvPr/>
        </p:nvPicPr>
        <p:blipFill>
          <a:blip r:embed="rId3"/>
          <a:stretch>
            <a:fillRect/>
          </a:stretch>
        </p:blipFill>
        <p:spPr>
          <a:xfrm>
            <a:off x="3103266" y="3946764"/>
            <a:ext cx="6096000" cy="2232888"/>
          </a:xfrm>
          <a:prstGeom prst="rect">
            <a:avLst/>
          </a:prstGeom>
        </p:spPr>
      </p:pic>
    </p:spTree>
    <p:extLst>
      <p:ext uri="{BB962C8B-B14F-4D97-AF65-F5344CB8AC3E}">
        <p14:creationId xmlns:p14="http://schemas.microsoft.com/office/powerpoint/2010/main" val="3483416864"/>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950078"/>
            <a:ext cx="4134465" cy="523220"/>
          </a:xfrm>
          <a:prstGeom prst="rect">
            <a:avLst/>
          </a:prstGeom>
        </p:spPr>
        <p:txBody>
          <a:bodyPr wrap="none">
            <a:spAutoFit/>
          </a:bodyPr>
          <a:lstStyle/>
          <a:p>
            <a:r>
              <a:rPr lang="zh-CN" altLang="en-US" sz="2800" dirty="0"/>
              <a:t>生成对抗网络应用及变种</a:t>
            </a:r>
          </a:p>
        </p:txBody>
      </p:sp>
      <p:pic>
        <p:nvPicPr>
          <p:cNvPr id="4" name="图片 3">
            <a:extLst>
              <a:ext uri="{FF2B5EF4-FFF2-40B4-BE49-F238E27FC236}">
                <a16:creationId xmlns:a16="http://schemas.microsoft.com/office/drawing/2014/main" id="{9A2E1C48-1B34-49D1-AA71-A5A0BD17F5BB}"/>
              </a:ext>
            </a:extLst>
          </p:cNvPr>
          <p:cNvPicPr>
            <a:picLocks noChangeAspect="1"/>
          </p:cNvPicPr>
          <p:nvPr/>
        </p:nvPicPr>
        <p:blipFill>
          <a:blip r:embed="rId3"/>
          <a:stretch>
            <a:fillRect/>
          </a:stretch>
        </p:blipFill>
        <p:spPr>
          <a:xfrm>
            <a:off x="6349526" y="3429000"/>
            <a:ext cx="3052763" cy="3021665"/>
          </a:xfrm>
          <a:prstGeom prst="rect">
            <a:avLst/>
          </a:prstGeom>
        </p:spPr>
      </p:pic>
      <p:pic>
        <p:nvPicPr>
          <p:cNvPr id="7" name="图片 6">
            <a:extLst>
              <a:ext uri="{FF2B5EF4-FFF2-40B4-BE49-F238E27FC236}">
                <a16:creationId xmlns:a16="http://schemas.microsoft.com/office/drawing/2014/main" id="{42BDB9B1-2A5F-4D65-942E-78B75DD2659D}"/>
              </a:ext>
            </a:extLst>
          </p:cNvPr>
          <p:cNvPicPr>
            <a:picLocks noChangeAspect="1"/>
          </p:cNvPicPr>
          <p:nvPr/>
        </p:nvPicPr>
        <p:blipFill>
          <a:blip r:embed="rId4"/>
          <a:stretch>
            <a:fillRect/>
          </a:stretch>
        </p:blipFill>
        <p:spPr>
          <a:xfrm>
            <a:off x="9402289" y="3429000"/>
            <a:ext cx="2466974" cy="704850"/>
          </a:xfrm>
          <a:prstGeom prst="rect">
            <a:avLst/>
          </a:prstGeom>
        </p:spPr>
      </p:pic>
      <p:pic>
        <p:nvPicPr>
          <p:cNvPr id="10" name="图片 9">
            <a:extLst>
              <a:ext uri="{FF2B5EF4-FFF2-40B4-BE49-F238E27FC236}">
                <a16:creationId xmlns:a16="http://schemas.microsoft.com/office/drawing/2014/main" id="{A1F25218-911B-4BF0-AF8F-36E2357AB955}"/>
              </a:ext>
            </a:extLst>
          </p:cNvPr>
          <p:cNvPicPr>
            <a:picLocks noChangeAspect="1"/>
          </p:cNvPicPr>
          <p:nvPr/>
        </p:nvPicPr>
        <p:blipFill>
          <a:blip r:embed="rId5"/>
          <a:stretch>
            <a:fillRect/>
          </a:stretch>
        </p:blipFill>
        <p:spPr>
          <a:xfrm>
            <a:off x="9402289" y="4301533"/>
            <a:ext cx="2466974" cy="1193546"/>
          </a:xfrm>
          <a:prstGeom prst="rect">
            <a:avLst/>
          </a:prstGeom>
        </p:spPr>
      </p:pic>
      <p:pic>
        <p:nvPicPr>
          <p:cNvPr id="12" name="图片 11">
            <a:extLst>
              <a:ext uri="{FF2B5EF4-FFF2-40B4-BE49-F238E27FC236}">
                <a16:creationId xmlns:a16="http://schemas.microsoft.com/office/drawing/2014/main" id="{7FC5BEFA-D9C5-404F-A721-B056BA29D219}"/>
              </a:ext>
            </a:extLst>
          </p:cNvPr>
          <p:cNvPicPr>
            <a:picLocks noChangeAspect="1"/>
          </p:cNvPicPr>
          <p:nvPr/>
        </p:nvPicPr>
        <p:blipFill>
          <a:blip r:embed="rId6"/>
          <a:stretch>
            <a:fillRect/>
          </a:stretch>
        </p:blipFill>
        <p:spPr>
          <a:xfrm>
            <a:off x="6349526" y="188020"/>
            <a:ext cx="5061424" cy="2997097"/>
          </a:xfrm>
          <a:prstGeom prst="rect">
            <a:avLst/>
          </a:prstGeom>
        </p:spPr>
      </p:pic>
      <p:sp>
        <p:nvSpPr>
          <p:cNvPr id="14" name="矩形 13">
            <a:extLst>
              <a:ext uri="{FF2B5EF4-FFF2-40B4-BE49-F238E27FC236}">
                <a16:creationId xmlns:a16="http://schemas.microsoft.com/office/drawing/2014/main" id="{FBCDC90C-5543-4705-85D8-6925FF782481}"/>
              </a:ext>
            </a:extLst>
          </p:cNvPr>
          <p:cNvSpPr/>
          <p:nvPr/>
        </p:nvSpPr>
        <p:spPr>
          <a:xfrm>
            <a:off x="910632" y="1577447"/>
            <a:ext cx="4747218" cy="4857079"/>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Auxiliary Classifier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Bidirectional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Boundary-Seeking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Conditional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Context-Conditional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Coupled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Cycle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Deep Convolutional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Dual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Info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LS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Semi-Supervised GAN</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Wasserstein GAN</a:t>
            </a:r>
            <a:endParaRPr lang="zh-CN" altLang="en-US" dirty="0">
              <a:solidFill>
                <a:schemeClr val="tx1">
                  <a:lumMod val="95000"/>
                  <a:lumOff val="5000"/>
                </a:schemeClr>
              </a:solidFill>
              <a:latin typeface="微软雅黑" panose="020B0503020204020204" charset="-122"/>
              <a:ea typeface="微软雅黑" panose="020B0503020204020204" charset="-122"/>
            </a:endParaRPr>
          </a:p>
        </p:txBody>
      </p:sp>
      <p:sp>
        <p:nvSpPr>
          <p:cNvPr id="16" name="矩形 15">
            <a:extLst>
              <a:ext uri="{FF2B5EF4-FFF2-40B4-BE49-F238E27FC236}">
                <a16:creationId xmlns:a16="http://schemas.microsoft.com/office/drawing/2014/main" id="{35E26A6A-4682-4268-BC15-DA891E07C94D}"/>
              </a:ext>
            </a:extLst>
          </p:cNvPr>
          <p:cNvSpPr/>
          <p:nvPr/>
        </p:nvSpPr>
        <p:spPr>
          <a:xfrm>
            <a:off x="4814794" y="1539940"/>
            <a:ext cx="1686112" cy="42280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图像风格迁移</a:t>
            </a:r>
          </a:p>
        </p:txBody>
      </p:sp>
      <p:sp>
        <p:nvSpPr>
          <p:cNvPr id="18" name="矩形 17">
            <a:extLst>
              <a:ext uri="{FF2B5EF4-FFF2-40B4-BE49-F238E27FC236}">
                <a16:creationId xmlns:a16="http://schemas.microsoft.com/office/drawing/2014/main" id="{D9D77E46-4509-4E50-A29D-317768A07CCD}"/>
              </a:ext>
            </a:extLst>
          </p:cNvPr>
          <p:cNvSpPr/>
          <p:nvPr/>
        </p:nvSpPr>
        <p:spPr>
          <a:xfrm>
            <a:off x="5106164" y="4683856"/>
            <a:ext cx="1103371" cy="42280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人脸生成</a:t>
            </a:r>
          </a:p>
        </p:txBody>
      </p:sp>
      <p:sp>
        <p:nvSpPr>
          <p:cNvPr id="19" name="矩形 18">
            <a:extLst>
              <a:ext uri="{FF2B5EF4-FFF2-40B4-BE49-F238E27FC236}">
                <a16:creationId xmlns:a16="http://schemas.microsoft.com/office/drawing/2014/main" id="{24A9107F-0C67-4BAC-94BE-8E52EA64C44A}"/>
              </a:ext>
            </a:extLst>
          </p:cNvPr>
          <p:cNvSpPr/>
          <p:nvPr/>
        </p:nvSpPr>
        <p:spPr>
          <a:xfrm>
            <a:off x="10093965" y="5550068"/>
            <a:ext cx="1132455" cy="42280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图像翻译</a:t>
            </a:r>
          </a:p>
        </p:txBody>
      </p:sp>
    </p:spTree>
    <p:extLst>
      <p:ext uri="{BB962C8B-B14F-4D97-AF65-F5344CB8AC3E}">
        <p14:creationId xmlns:p14="http://schemas.microsoft.com/office/powerpoint/2010/main" val="392812158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0633" y="3180713"/>
            <a:ext cx="3155031" cy="523220"/>
          </a:xfrm>
          <a:prstGeom prst="rect">
            <a:avLst/>
          </a:prstGeom>
        </p:spPr>
        <p:txBody>
          <a:bodyPr wrap="none">
            <a:spAutoFit/>
          </a:bodyPr>
          <a:lstStyle/>
          <a:p>
            <a:r>
              <a:rPr lang="zh-CN" altLang="en-US" sz="2800" dirty="0"/>
              <a:t>条件生成对抗网络</a:t>
            </a:r>
          </a:p>
        </p:txBody>
      </p:sp>
      <p:sp>
        <p:nvSpPr>
          <p:cNvPr id="9" name="矩形 8"/>
          <p:cNvSpPr/>
          <p:nvPr/>
        </p:nvSpPr>
        <p:spPr>
          <a:xfrm>
            <a:off x="910633" y="3865615"/>
            <a:ext cx="5909268" cy="2217851"/>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Mehdi Mirza</a:t>
            </a:r>
            <a:r>
              <a:rPr lang="zh-CN" altLang="en-US" dirty="0">
                <a:solidFill>
                  <a:schemeClr val="tx1">
                    <a:lumMod val="95000"/>
                    <a:lumOff val="5000"/>
                  </a:schemeClr>
                </a:solidFill>
                <a:latin typeface="微软雅黑" panose="020B0503020204020204" charset="-122"/>
                <a:ea typeface="微软雅黑" panose="020B0503020204020204" charset="-122"/>
              </a:rPr>
              <a:t>等人提出了条件生成对抗网络</a:t>
            </a:r>
            <a:r>
              <a:rPr lang="en-US" altLang="zh-CN" dirty="0">
                <a:solidFill>
                  <a:schemeClr val="tx1">
                    <a:lumMod val="95000"/>
                    <a:lumOff val="5000"/>
                  </a:schemeClr>
                </a:solidFill>
                <a:latin typeface="微软雅黑" panose="020B0503020204020204" charset="-122"/>
                <a:ea typeface="微软雅黑" panose="020B0503020204020204" charset="-122"/>
              </a:rPr>
              <a:t>(Conditional Generative Adversarial Network, CGAN)</a:t>
            </a:r>
            <a:r>
              <a:rPr lang="zh-CN" altLang="en-US" dirty="0">
                <a:solidFill>
                  <a:schemeClr val="tx1">
                    <a:lumMod val="95000"/>
                    <a:lumOff val="5000"/>
                  </a:schemeClr>
                </a:solidFill>
                <a:latin typeface="微软雅黑" panose="020B0503020204020204" charset="-122"/>
                <a:ea typeface="微软雅黑" panose="020B0503020204020204" charset="-122"/>
              </a:rPr>
              <a:t>，为</a:t>
            </a:r>
            <a:r>
              <a:rPr lang="en-US" altLang="zh-CN" dirty="0">
                <a:solidFill>
                  <a:schemeClr val="tx1">
                    <a:lumMod val="95000"/>
                    <a:lumOff val="5000"/>
                  </a:schemeClr>
                </a:solidFill>
                <a:latin typeface="微软雅黑" panose="020B0503020204020204" charset="-122"/>
                <a:ea typeface="微软雅黑" panose="020B0503020204020204" charset="-122"/>
              </a:rPr>
              <a:t>GAN</a:t>
            </a:r>
            <a:r>
              <a:rPr lang="zh-CN" altLang="en-US" dirty="0">
                <a:solidFill>
                  <a:schemeClr val="tx1">
                    <a:lumMod val="95000"/>
                    <a:lumOff val="5000"/>
                  </a:schemeClr>
                </a:solidFill>
                <a:latin typeface="微软雅黑" panose="020B0503020204020204" charset="-122"/>
                <a:ea typeface="微软雅黑" panose="020B0503020204020204" charset="-122"/>
              </a:rPr>
              <a:t>网络的一个变种。对于生成器，除了一组随机取样值</a:t>
            </a:r>
            <a:r>
              <a:rPr lang="en-US" altLang="zh-CN" dirty="0">
                <a:solidFill>
                  <a:schemeClr val="tx1">
                    <a:lumMod val="95000"/>
                    <a:lumOff val="5000"/>
                  </a:schemeClr>
                </a:solidFill>
                <a:latin typeface="微软雅黑" panose="020B0503020204020204" charset="-122"/>
                <a:ea typeface="微软雅黑" panose="020B0503020204020204" charset="-122"/>
              </a:rPr>
              <a:t>z</a:t>
            </a:r>
            <a:r>
              <a:rPr lang="zh-CN" altLang="en-US" dirty="0">
                <a:solidFill>
                  <a:schemeClr val="tx1">
                    <a:lumMod val="95000"/>
                    <a:lumOff val="5000"/>
                  </a:schemeClr>
                </a:solidFill>
                <a:latin typeface="微软雅黑" panose="020B0503020204020204" charset="-122"/>
                <a:ea typeface="微软雅黑" panose="020B0503020204020204" charset="-122"/>
              </a:rPr>
              <a:t>外，还需添加一标签值</a:t>
            </a:r>
            <a:r>
              <a:rPr lang="en-US" altLang="zh-CN" dirty="0">
                <a:solidFill>
                  <a:schemeClr val="tx1">
                    <a:lumMod val="95000"/>
                    <a:lumOff val="5000"/>
                  </a:schemeClr>
                </a:solidFill>
                <a:latin typeface="微软雅黑" panose="020B0503020204020204" charset="-122"/>
                <a:ea typeface="微软雅黑" panose="020B0503020204020204" charset="-122"/>
              </a:rPr>
              <a:t>y</a:t>
            </a:r>
            <a:r>
              <a:rPr lang="zh-CN" altLang="en-US" dirty="0">
                <a:solidFill>
                  <a:schemeClr val="tx1">
                    <a:lumMod val="95000"/>
                    <a:lumOff val="5000"/>
                  </a:schemeClr>
                </a:solidFill>
                <a:latin typeface="微软雅黑" panose="020B0503020204020204" charset="-122"/>
                <a:ea typeface="微软雅黑" panose="020B0503020204020204" charset="-122"/>
              </a:rPr>
              <a:t>用于控制生成结果的类型；同样对于判别器除了以待判别数据作为输入外，也需要额外添加指定数据类型的标签值</a:t>
            </a:r>
            <a:r>
              <a:rPr lang="en-US" altLang="zh-CN" dirty="0">
                <a:solidFill>
                  <a:schemeClr val="tx1">
                    <a:lumMod val="95000"/>
                    <a:lumOff val="5000"/>
                  </a:schemeClr>
                </a:solidFill>
                <a:latin typeface="微软雅黑" panose="020B0503020204020204" charset="-122"/>
                <a:ea typeface="微软雅黑" panose="020B0503020204020204" charset="-122"/>
              </a:rPr>
              <a:t>y</a:t>
            </a:r>
            <a:r>
              <a:rPr lang="zh-CN" altLang="en-US" dirty="0">
                <a:solidFill>
                  <a:schemeClr val="tx1">
                    <a:lumMod val="95000"/>
                    <a:lumOff val="5000"/>
                  </a:schemeClr>
                </a:solidFill>
                <a:latin typeface="微软雅黑" panose="020B0503020204020204" charset="-122"/>
                <a:ea typeface="微软雅黑" panose="020B0503020204020204" charset="-122"/>
              </a:rPr>
              <a:t>。</a:t>
            </a:r>
          </a:p>
        </p:txBody>
      </p:sp>
      <p:pic>
        <p:nvPicPr>
          <p:cNvPr id="4" name="图片 3">
            <a:extLst>
              <a:ext uri="{FF2B5EF4-FFF2-40B4-BE49-F238E27FC236}">
                <a16:creationId xmlns:a16="http://schemas.microsoft.com/office/drawing/2014/main" id="{75F7F9BA-8EC5-433A-9C23-E7827EBD2A75}"/>
              </a:ext>
            </a:extLst>
          </p:cNvPr>
          <p:cNvPicPr>
            <a:picLocks noChangeAspect="1"/>
          </p:cNvPicPr>
          <p:nvPr/>
        </p:nvPicPr>
        <p:blipFill>
          <a:blip r:embed="rId3"/>
          <a:stretch>
            <a:fillRect/>
          </a:stretch>
        </p:blipFill>
        <p:spPr>
          <a:xfrm>
            <a:off x="7248523" y="1553824"/>
            <a:ext cx="4349259" cy="4529642"/>
          </a:xfrm>
          <a:prstGeom prst="rect">
            <a:avLst/>
          </a:prstGeom>
        </p:spPr>
      </p:pic>
      <p:sp>
        <p:nvSpPr>
          <p:cNvPr id="8" name="矩形 7">
            <a:extLst>
              <a:ext uri="{FF2B5EF4-FFF2-40B4-BE49-F238E27FC236}">
                <a16:creationId xmlns:a16="http://schemas.microsoft.com/office/drawing/2014/main" id="{8365E61D-BA13-43C9-A212-4F32B56BA1BD}"/>
              </a:ext>
            </a:extLst>
          </p:cNvPr>
          <p:cNvSpPr/>
          <p:nvPr/>
        </p:nvSpPr>
        <p:spPr>
          <a:xfrm>
            <a:off x="910633" y="1689868"/>
            <a:ext cx="1620957" cy="523220"/>
          </a:xfrm>
          <a:prstGeom prst="rect">
            <a:avLst/>
          </a:prstGeom>
        </p:spPr>
        <p:txBody>
          <a:bodyPr wrap="none">
            <a:spAutoFit/>
          </a:bodyPr>
          <a:lstStyle/>
          <a:p>
            <a:r>
              <a:rPr lang="zh-CN" altLang="en-US" sz="2800" dirty="0"/>
              <a:t>设计需求</a:t>
            </a:r>
          </a:p>
        </p:txBody>
      </p:sp>
      <p:sp>
        <p:nvSpPr>
          <p:cNvPr id="10" name="矩形 9">
            <a:extLst>
              <a:ext uri="{FF2B5EF4-FFF2-40B4-BE49-F238E27FC236}">
                <a16:creationId xmlns:a16="http://schemas.microsoft.com/office/drawing/2014/main" id="{D9B04816-5FBF-44EE-B0D8-7CB95A032D28}"/>
              </a:ext>
            </a:extLst>
          </p:cNvPr>
          <p:cNvSpPr/>
          <p:nvPr/>
        </p:nvSpPr>
        <p:spPr>
          <a:xfrm>
            <a:off x="910633" y="2373100"/>
            <a:ext cx="5994993"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要求闪存仿真器在不同的条件组合下产生闪存块错误数据</a:t>
            </a:r>
          </a:p>
        </p:txBody>
      </p:sp>
    </p:spTree>
    <p:extLst>
      <p:ext uri="{BB962C8B-B14F-4D97-AF65-F5344CB8AC3E}">
        <p14:creationId xmlns:p14="http://schemas.microsoft.com/office/powerpoint/2010/main" val="422806583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18A8F7-40DA-4FB3-B252-B4C17A4F06B9}"/>
              </a:ext>
            </a:extLst>
          </p:cNvPr>
          <p:cNvPicPr>
            <a:picLocks noChangeAspect="1"/>
          </p:cNvPicPr>
          <p:nvPr/>
        </p:nvPicPr>
        <p:blipFill>
          <a:blip r:embed="rId2"/>
          <a:stretch>
            <a:fillRect/>
          </a:stretch>
        </p:blipFill>
        <p:spPr>
          <a:xfrm>
            <a:off x="2047875" y="2183092"/>
            <a:ext cx="7497475" cy="4076472"/>
          </a:xfrm>
          <a:prstGeom prst="rect">
            <a:avLst/>
          </a:prstGeom>
        </p:spPr>
      </p:pic>
      <p:sp>
        <p:nvSpPr>
          <p:cNvPr id="4" name="矩形 3">
            <a:extLst>
              <a:ext uri="{FF2B5EF4-FFF2-40B4-BE49-F238E27FC236}">
                <a16:creationId xmlns:a16="http://schemas.microsoft.com/office/drawing/2014/main" id="{D46E368B-2018-4088-949B-0CE967963669}"/>
              </a:ext>
            </a:extLst>
          </p:cNvPr>
          <p:cNvSpPr/>
          <p:nvPr/>
        </p:nvSpPr>
        <p:spPr>
          <a:xfrm>
            <a:off x="2047875" y="598436"/>
            <a:ext cx="2339102" cy="523220"/>
          </a:xfrm>
          <a:prstGeom prst="rect">
            <a:avLst/>
          </a:prstGeom>
        </p:spPr>
        <p:txBody>
          <a:bodyPr wrap="none">
            <a:spAutoFit/>
          </a:bodyPr>
          <a:lstStyle/>
          <a:p>
            <a:r>
              <a:rPr lang="zh-CN" altLang="en-US" sz="2800" dirty="0"/>
              <a:t>整体设计思路</a:t>
            </a:r>
          </a:p>
        </p:txBody>
      </p:sp>
      <p:sp>
        <p:nvSpPr>
          <p:cNvPr id="5" name="矩形 4">
            <a:extLst>
              <a:ext uri="{FF2B5EF4-FFF2-40B4-BE49-F238E27FC236}">
                <a16:creationId xmlns:a16="http://schemas.microsoft.com/office/drawing/2014/main" id="{2615E12D-B91D-4362-B749-AFC9A67E2221}"/>
              </a:ext>
            </a:extLst>
          </p:cNvPr>
          <p:cNvSpPr/>
          <p:nvPr/>
        </p:nvSpPr>
        <p:spPr>
          <a:xfrm>
            <a:off x="2047875" y="1213082"/>
            <a:ext cx="4219575"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1</a:t>
            </a:r>
            <a:r>
              <a:rPr lang="zh-CN" altLang="en-US" dirty="0">
                <a:solidFill>
                  <a:schemeClr val="tx1">
                    <a:lumMod val="95000"/>
                    <a:lumOff val="5000"/>
                  </a:schemeClr>
                </a:solidFill>
                <a:latin typeface="微软雅黑" panose="020B0503020204020204" charset="-122"/>
                <a:ea typeface="微软雅黑" panose="020B0503020204020204" charset="-122"/>
              </a:rPr>
              <a:t>）块比特错误总数生成</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a:t>
            </a:r>
            <a:r>
              <a:rPr lang="en-US" altLang="zh-CN" dirty="0">
                <a:solidFill>
                  <a:schemeClr val="tx1">
                    <a:lumMod val="95000"/>
                    <a:lumOff val="5000"/>
                  </a:schemeClr>
                </a:solidFill>
                <a:latin typeface="微软雅黑" panose="020B0503020204020204" charset="-122"/>
                <a:ea typeface="微软雅黑" panose="020B0503020204020204" charset="-122"/>
              </a:rPr>
              <a:t>2</a:t>
            </a:r>
            <a:r>
              <a:rPr lang="zh-CN" altLang="en-US" dirty="0">
                <a:solidFill>
                  <a:schemeClr val="tx1">
                    <a:lumMod val="95000"/>
                    <a:lumOff val="5000"/>
                  </a:schemeClr>
                </a:solidFill>
                <a:latin typeface="微软雅黑" panose="020B0503020204020204" charset="-122"/>
                <a:ea typeface="微软雅黑" panose="020B0503020204020204" charset="-122"/>
              </a:rPr>
              <a:t>）块内各位置比特错误相对分布生成</a:t>
            </a:r>
          </a:p>
        </p:txBody>
      </p:sp>
      <p:sp>
        <p:nvSpPr>
          <p:cNvPr id="7" name="矩形 6">
            <a:extLst>
              <a:ext uri="{FF2B5EF4-FFF2-40B4-BE49-F238E27FC236}">
                <a16:creationId xmlns:a16="http://schemas.microsoft.com/office/drawing/2014/main" id="{C0860F25-5833-4E61-A7B9-ABAC79D77483}"/>
              </a:ext>
            </a:extLst>
          </p:cNvPr>
          <p:cNvSpPr/>
          <p:nvPr/>
        </p:nvSpPr>
        <p:spPr>
          <a:xfrm>
            <a:off x="5195887" y="6243438"/>
            <a:ext cx="1800225" cy="417358"/>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系统整体架构图</a:t>
            </a:r>
          </a:p>
        </p:txBody>
      </p:sp>
    </p:spTree>
    <p:extLst>
      <p:ext uri="{BB962C8B-B14F-4D97-AF65-F5344CB8AC3E}">
        <p14:creationId xmlns:p14="http://schemas.microsoft.com/office/powerpoint/2010/main" val="36618865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块内比特错误相对分布</a:t>
            </a:r>
          </a:p>
        </p:txBody>
      </p:sp>
      <p:sp>
        <p:nvSpPr>
          <p:cNvPr id="10" name="矩形 9">
            <a:extLst>
              <a:ext uri="{FF2B5EF4-FFF2-40B4-BE49-F238E27FC236}">
                <a16:creationId xmlns:a16="http://schemas.microsoft.com/office/drawing/2014/main" id="{D9B04816-5FBF-44EE-B0D8-7CB95A032D28}"/>
              </a:ext>
            </a:extLst>
          </p:cNvPr>
          <p:cNvSpPr/>
          <p:nvPr/>
        </p:nvSpPr>
        <p:spPr>
          <a:xfrm>
            <a:off x="491533" y="991873"/>
            <a:ext cx="5604467"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相对分布，即每个位置的比特错误数相对于该块最大的那个位置的比特错误数的比值。</a:t>
            </a:r>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5F44FD1-5C26-4048-8886-587CBD4F66FF}"/>
                  </a:ext>
                </a:extLst>
              </p:cNvPr>
              <p:cNvSpPr/>
              <p:nvPr/>
            </p:nvSpPr>
            <p:spPr>
              <a:xfrm>
                <a:off x="1211497" y="5132517"/>
                <a:ext cx="3177793" cy="941155"/>
              </a:xfrm>
              <a:prstGeom prst="rect">
                <a:avLst/>
              </a:prstGeom>
            </p:spPr>
            <p:txBody>
              <a:bodyPr wrap="none">
                <a:spAutoFit/>
              </a:bodyPr>
              <a:lstStyle/>
              <a:p>
                <a:pPr indent="304800" algn="ctr" latinLnBrk="1">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𝑚𝑎𝑟𝑡𝑖𝑥</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𝑚𝑎𝑟𝑡𝑖𝑥</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𝑚𝑎𝑟𝑡𝑖𝑥</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max</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en>
                      </m:f>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5" name="矩形 4">
                <a:extLst>
                  <a:ext uri="{FF2B5EF4-FFF2-40B4-BE49-F238E27FC236}">
                    <a16:creationId xmlns:a16="http://schemas.microsoft.com/office/drawing/2014/main" id="{75F44FD1-5C26-4048-8886-587CBD4F66FF}"/>
                  </a:ext>
                </a:extLst>
              </p:cNvPr>
              <p:cNvSpPr>
                <a:spLocks noRot="1" noChangeAspect="1" noMove="1" noResize="1" noEditPoints="1" noAdjustHandles="1" noChangeArrowheads="1" noChangeShapeType="1" noTextEdit="1"/>
              </p:cNvSpPr>
              <p:nvPr/>
            </p:nvSpPr>
            <p:spPr>
              <a:xfrm>
                <a:off x="1211497" y="5132517"/>
                <a:ext cx="3177793" cy="941155"/>
              </a:xfrm>
              <a:prstGeom prst="rect">
                <a:avLst/>
              </a:prstGeom>
              <a:blipFill>
                <a:blip r:embed="rId3"/>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329B49FF-4E0A-44EB-9DB2-7462035467FF}"/>
              </a:ext>
            </a:extLst>
          </p:cNvPr>
          <p:cNvPicPr>
            <a:picLocks noChangeAspect="1"/>
          </p:cNvPicPr>
          <p:nvPr/>
        </p:nvPicPr>
        <p:blipFill>
          <a:blip r:embed="rId4"/>
          <a:stretch>
            <a:fillRect/>
          </a:stretch>
        </p:blipFill>
        <p:spPr>
          <a:xfrm>
            <a:off x="487349" y="1804394"/>
            <a:ext cx="4626091" cy="3435119"/>
          </a:xfrm>
          <a:prstGeom prst="rect">
            <a:avLst/>
          </a:prstGeom>
        </p:spPr>
      </p:pic>
      <p:pic>
        <p:nvPicPr>
          <p:cNvPr id="12" name="图片 11">
            <a:extLst>
              <a:ext uri="{FF2B5EF4-FFF2-40B4-BE49-F238E27FC236}">
                <a16:creationId xmlns:a16="http://schemas.microsoft.com/office/drawing/2014/main" id="{A90FF4F2-6558-41DE-974A-A7BCA24E0B21}"/>
              </a:ext>
            </a:extLst>
          </p:cNvPr>
          <p:cNvPicPr>
            <a:picLocks/>
          </p:cNvPicPr>
          <p:nvPr/>
        </p:nvPicPr>
        <p:blipFill>
          <a:blip r:embed="rId5"/>
          <a:stretch>
            <a:fillRect/>
          </a:stretch>
        </p:blipFill>
        <p:spPr>
          <a:xfrm>
            <a:off x="6820148" y="1316162"/>
            <a:ext cx="811499" cy="3298004"/>
          </a:xfrm>
          <a:prstGeom prst="rect">
            <a:avLst/>
          </a:prstGeom>
        </p:spPr>
      </p:pic>
      <p:pic>
        <p:nvPicPr>
          <p:cNvPr id="14" name="图片 13">
            <a:extLst>
              <a:ext uri="{FF2B5EF4-FFF2-40B4-BE49-F238E27FC236}">
                <a16:creationId xmlns:a16="http://schemas.microsoft.com/office/drawing/2014/main" id="{3174225D-69B7-416B-B944-E81E7B53EF57}"/>
              </a:ext>
            </a:extLst>
          </p:cNvPr>
          <p:cNvPicPr>
            <a:picLocks/>
          </p:cNvPicPr>
          <p:nvPr/>
        </p:nvPicPr>
        <p:blipFill>
          <a:blip r:embed="rId6"/>
          <a:stretch>
            <a:fillRect/>
          </a:stretch>
        </p:blipFill>
        <p:spPr>
          <a:xfrm>
            <a:off x="8263491" y="1316566"/>
            <a:ext cx="810000" cy="3297600"/>
          </a:xfrm>
          <a:prstGeom prst="rect">
            <a:avLst/>
          </a:prstGeom>
        </p:spPr>
      </p:pic>
      <p:pic>
        <p:nvPicPr>
          <p:cNvPr id="16" name="图片 15">
            <a:extLst>
              <a:ext uri="{FF2B5EF4-FFF2-40B4-BE49-F238E27FC236}">
                <a16:creationId xmlns:a16="http://schemas.microsoft.com/office/drawing/2014/main" id="{E53E4421-5F0B-4484-BF9B-18D22375E6B8}"/>
              </a:ext>
            </a:extLst>
          </p:cNvPr>
          <p:cNvPicPr>
            <a:picLocks/>
          </p:cNvPicPr>
          <p:nvPr/>
        </p:nvPicPr>
        <p:blipFill>
          <a:blip r:embed="rId7"/>
          <a:stretch>
            <a:fillRect/>
          </a:stretch>
        </p:blipFill>
        <p:spPr>
          <a:xfrm>
            <a:off x="9705335" y="1316162"/>
            <a:ext cx="810000" cy="3297600"/>
          </a:xfrm>
          <a:prstGeom prst="rect">
            <a:avLst/>
          </a:prstGeom>
        </p:spPr>
      </p:pic>
      <p:sp>
        <p:nvSpPr>
          <p:cNvPr id="17" name="矩形 16">
            <a:extLst>
              <a:ext uri="{FF2B5EF4-FFF2-40B4-BE49-F238E27FC236}">
                <a16:creationId xmlns:a16="http://schemas.microsoft.com/office/drawing/2014/main" id="{BDC20748-9538-4055-9F7B-57D65D5889C6}"/>
              </a:ext>
            </a:extLst>
          </p:cNvPr>
          <p:cNvSpPr/>
          <p:nvPr/>
        </p:nvSpPr>
        <p:spPr>
          <a:xfrm>
            <a:off x="6940763" y="4839135"/>
            <a:ext cx="3455455" cy="417358"/>
          </a:xfrm>
          <a:prstGeom prst="rect">
            <a:avLst/>
          </a:prstGeom>
        </p:spPr>
        <p:txBody>
          <a:bodyPr wrap="square">
            <a:spAutoFit/>
          </a:bodyPr>
          <a:lstStyle/>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rPr>
              <a:t>P/E=1, 6000, 16500</a:t>
            </a:r>
            <a:r>
              <a:rPr lang="zh-CN" altLang="en-US" dirty="0">
                <a:solidFill>
                  <a:schemeClr val="tx1">
                    <a:lumMod val="95000"/>
                    <a:lumOff val="5000"/>
                  </a:schemeClr>
                </a:solidFill>
                <a:latin typeface="微软雅黑" panose="020B0503020204020204" charset="-122"/>
                <a:ea typeface="微软雅黑" panose="020B0503020204020204" charset="-122"/>
              </a:rPr>
              <a:t>时的灰度图</a:t>
            </a:r>
          </a:p>
        </p:txBody>
      </p:sp>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7405DC54-72F3-4131-8E0C-4A9081E68FF0}"/>
                  </a:ext>
                </a:extLst>
              </p:cNvPr>
              <p:cNvSpPr/>
              <p:nvPr/>
            </p:nvSpPr>
            <p:spPr>
              <a:xfrm>
                <a:off x="6940763" y="5047814"/>
                <a:ext cx="3677417" cy="1025858"/>
              </a:xfrm>
              <a:prstGeom prst="rect">
                <a:avLst/>
              </a:prstGeom>
            </p:spPr>
            <p:txBody>
              <a:bodyPr wrap="none">
                <a:spAutoFit/>
              </a:bodyPr>
              <a:lstStyle/>
              <a:p>
                <a:pPr indent="127000" algn="ctr" latinLnBrk="1">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𝑃𝑖𝑥𝑒𝑙</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宋体" panose="02010600030101010101" pitchFamily="2" charset="-122"/>
                              <a:cs typeface="Times New Roman" panose="02020603050405020304" pitchFamily="18" charset="0"/>
                            </a:rPr>
                            <m:t>1−</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sub>
                              </m:sSub>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𝑚𝑎𝑥</m:t>
                              </m:r>
                            </m:den>
                          </m:f>
                        </m:e>
                      </m:d>
                      <m:r>
                        <a:rPr lang="en-US" altLang="zh-CN" i="1" kern="100">
                          <a:latin typeface="Cambria Math" panose="02040503050406030204" pitchFamily="18" charset="0"/>
                          <a:ea typeface="宋体" panose="02010600030101010101" pitchFamily="2" charset="-122"/>
                          <a:cs typeface="Times New Roman" panose="02020603050405020304" pitchFamily="18" charset="0"/>
                        </a:rPr>
                        <m:t>×255        </m:t>
                      </m:r>
                    </m:oMath>
                  </m:oMathPara>
                </a14:m>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8" name="矩形 17">
                <a:extLst>
                  <a:ext uri="{FF2B5EF4-FFF2-40B4-BE49-F238E27FC236}">
                    <a16:creationId xmlns:a16="http://schemas.microsoft.com/office/drawing/2014/main" id="{7405DC54-72F3-4131-8E0C-4A9081E68FF0}"/>
                  </a:ext>
                </a:extLst>
              </p:cNvPr>
              <p:cNvSpPr>
                <a:spLocks noRot="1" noChangeAspect="1" noMove="1" noResize="1" noEditPoints="1" noAdjustHandles="1" noChangeArrowheads="1" noChangeShapeType="1" noTextEdit="1"/>
              </p:cNvSpPr>
              <p:nvPr/>
            </p:nvSpPr>
            <p:spPr>
              <a:xfrm>
                <a:off x="6940763" y="5047814"/>
                <a:ext cx="3677417" cy="102585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524889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493538" cy="523220"/>
          </a:xfrm>
          <a:prstGeom prst="rect">
            <a:avLst/>
          </a:prstGeom>
        </p:spPr>
        <p:txBody>
          <a:bodyPr wrap="none">
            <a:spAutoFit/>
          </a:bodyPr>
          <a:lstStyle/>
          <a:p>
            <a:r>
              <a:rPr lang="zh-CN" altLang="en-US" sz="2800" dirty="0"/>
              <a:t>块内比特错误相对分布生成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749471" cy="400110"/>
          </a:xfrm>
          <a:prstGeom prst="rect">
            <a:avLst/>
          </a:prstGeom>
        </p:spPr>
        <p:txBody>
          <a:bodyPr wrap="none">
            <a:spAutoFit/>
          </a:bodyPr>
          <a:lstStyle/>
          <a:p>
            <a:r>
              <a:rPr lang="zh-CN" altLang="en-US" sz="2000" dirty="0"/>
              <a:t>模型的块数据输入形式</a:t>
            </a:r>
            <a:endParaRPr lang="en-US" altLang="zh-CN" sz="2000" dirty="0"/>
          </a:p>
        </p:txBody>
      </p:sp>
      <p:pic>
        <p:nvPicPr>
          <p:cNvPr id="3" name="图片 2">
            <a:extLst>
              <a:ext uri="{FF2B5EF4-FFF2-40B4-BE49-F238E27FC236}">
                <a16:creationId xmlns:a16="http://schemas.microsoft.com/office/drawing/2014/main" id="{214A8596-2760-48EB-BF5B-52FF98B04B66}"/>
              </a:ext>
            </a:extLst>
          </p:cNvPr>
          <p:cNvPicPr>
            <a:picLocks noChangeAspect="1"/>
          </p:cNvPicPr>
          <p:nvPr/>
        </p:nvPicPr>
        <p:blipFill>
          <a:blip r:embed="rId3"/>
          <a:stretch>
            <a:fillRect/>
          </a:stretch>
        </p:blipFill>
        <p:spPr>
          <a:xfrm>
            <a:off x="5374029" y="1131254"/>
            <a:ext cx="5631809" cy="2835819"/>
          </a:xfrm>
          <a:prstGeom prst="rect">
            <a:avLst/>
          </a:prstGeom>
        </p:spPr>
      </p:pic>
      <p:sp>
        <p:nvSpPr>
          <p:cNvPr id="20" name="矩形 19">
            <a:extLst>
              <a:ext uri="{FF2B5EF4-FFF2-40B4-BE49-F238E27FC236}">
                <a16:creationId xmlns:a16="http://schemas.microsoft.com/office/drawing/2014/main" id="{14CC58F3-AC7B-4BC9-BCF6-7C5192555BEA}"/>
              </a:ext>
            </a:extLst>
          </p:cNvPr>
          <p:cNvSpPr/>
          <p:nvPr/>
        </p:nvSpPr>
        <p:spPr>
          <a:xfrm>
            <a:off x="705381" y="2248443"/>
            <a:ext cx="3798909"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将块数据平铺输入模型；</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生成每个位置的相对分布比值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面临问题：参数过多，不易训练；</a:t>
            </a:r>
          </a:p>
        </p:txBody>
      </p:sp>
      <p:sp>
        <p:nvSpPr>
          <p:cNvPr id="21" name="矩形 20">
            <a:extLst>
              <a:ext uri="{FF2B5EF4-FFF2-40B4-BE49-F238E27FC236}">
                <a16:creationId xmlns:a16="http://schemas.microsoft.com/office/drawing/2014/main" id="{0D33EA28-75F5-4EF5-9B1C-754133B560B2}"/>
              </a:ext>
            </a:extLst>
          </p:cNvPr>
          <p:cNvSpPr/>
          <p:nvPr/>
        </p:nvSpPr>
        <p:spPr>
          <a:xfrm>
            <a:off x="705381" y="4948606"/>
            <a:ext cx="4279690"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每个</a:t>
            </a:r>
            <a:r>
              <a:rPr lang="en-US" altLang="zh-CN" dirty="0">
                <a:solidFill>
                  <a:schemeClr val="tx1">
                    <a:lumMod val="95000"/>
                    <a:lumOff val="5000"/>
                  </a:schemeClr>
                </a:solidFill>
                <a:latin typeface="微软雅黑" panose="020B0503020204020204" charset="-122"/>
                <a:ea typeface="微软雅黑" panose="020B0503020204020204" charset="-122"/>
              </a:rPr>
              <a:t>Page</a:t>
            </a:r>
            <a:r>
              <a:rPr lang="zh-CN" altLang="en-US" dirty="0">
                <a:solidFill>
                  <a:schemeClr val="tx1">
                    <a:lumMod val="95000"/>
                    <a:lumOff val="5000"/>
                  </a:schemeClr>
                </a:solidFill>
                <a:latin typeface="微软雅黑" panose="020B0503020204020204" charset="-122"/>
                <a:ea typeface="微软雅黑" panose="020B0503020204020204" charset="-122"/>
              </a:rPr>
              <a:t>求和输入；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a:t>
            </a:r>
            <a:r>
              <a:rPr lang="en-US" altLang="zh-CN" dirty="0">
                <a:solidFill>
                  <a:schemeClr val="tx1">
                    <a:lumMod val="95000"/>
                    <a:lumOff val="5000"/>
                  </a:schemeClr>
                </a:solidFill>
                <a:latin typeface="微软雅黑" panose="020B0503020204020204" charset="-122"/>
                <a:ea typeface="微软雅黑" panose="020B0503020204020204" charset="-122"/>
              </a:rPr>
              <a:t>Page</a:t>
            </a:r>
            <a:r>
              <a:rPr lang="zh-CN" altLang="en-US" dirty="0">
                <a:solidFill>
                  <a:schemeClr val="tx1">
                    <a:lumMod val="95000"/>
                    <a:lumOff val="5000"/>
                  </a:schemeClr>
                </a:solidFill>
                <a:latin typeface="微软雅黑" panose="020B0503020204020204" charset="-122"/>
                <a:ea typeface="微软雅黑" panose="020B0503020204020204" charset="-122"/>
              </a:rPr>
              <a:t>错误总和的相对分布比值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大大减少了训练参数的数量</a:t>
            </a:r>
          </a:p>
        </p:txBody>
      </p:sp>
      <p:pic>
        <p:nvPicPr>
          <p:cNvPr id="24" name="图片 23">
            <a:extLst>
              <a:ext uri="{FF2B5EF4-FFF2-40B4-BE49-F238E27FC236}">
                <a16:creationId xmlns:a16="http://schemas.microsoft.com/office/drawing/2014/main" id="{B7E649D9-C4A4-44A6-8C6C-0A71E26225BF}"/>
              </a:ext>
            </a:extLst>
          </p:cNvPr>
          <p:cNvPicPr>
            <a:picLocks noChangeAspect="1"/>
          </p:cNvPicPr>
          <p:nvPr/>
        </p:nvPicPr>
        <p:blipFill>
          <a:blip r:embed="rId4"/>
          <a:stretch>
            <a:fillRect/>
          </a:stretch>
        </p:blipFill>
        <p:spPr>
          <a:xfrm>
            <a:off x="4809337" y="3847382"/>
            <a:ext cx="6386663" cy="3010618"/>
          </a:xfrm>
          <a:prstGeom prst="rect">
            <a:avLst/>
          </a:prstGeom>
        </p:spPr>
      </p:pic>
      <p:sp>
        <p:nvSpPr>
          <p:cNvPr id="25" name="矩形 24">
            <a:extLst>
              <a:ext uri="{FF2B5EF4-FFF2-40B4-BE49-F238E27FC236}">
                <a16:creationId xmlns:a16="http://schemas.microsoft.com/office/drawing/2014/main" id="{8F99A3CB-E55B-4372-8247-9C2B97315482}"/>
              </a:ext>
            </a:extLst>
          </p:cNvPr>
          <p:cNvSpPr/>
          <p:nvPr/>
        </p:nvSpPr>
        <p:spPr>
          <a:xfrm>
            <a:off x="6946106" y="673424"/>
            <a:ext cx="3416320" cy="417358"/>
          </a:xfrm>
          <a:prstGeom prst="rect">
            <a:avLst/>
          </a:prstGeom>
        </p:spPr>
        <p:txBody>
          <a:bodyPr wrap="non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模型内部使用全连接神经网络；</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29506922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493538" cy="523220"/>
          </a:xfrm>
          <a:prstGeom prst="rect">
            <a:avLst/>
          </a:prstGeom>
        </p:spPr>
        <p:txBody>
          <a:bodyPr wrap="none">
            <a:spAutoFit/>
          </a:bodyPr>
          <a:lstStyle/>
          <a:p>
            <a:r>
              <a:rPr lang="zh-CN" altLang="en-US" sz="2800" dirty="0"/>
              <a:t>块内比特错误相对分布生成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749471" cy="400110"/>
          </a:xfrm>
          <a:prstGeom prst="rect">
            <a:avLst/>
          </a:prstGeom>
        </p:spPr>
        <p:txBody>
          <a:bodyPr wrap="none">
            <a:spAutoFit/>
          </a:bodyPr>
          <a:lstStyle/>
          <a:p>
            <a:r>
              <a:rPr lang="zh-CN" altLang="en-US" sz="2000" dirty="0"/>
              <a:t>模型的块数据输入形式</a:t>
            </a:r>
            <a:endParaRPr lang="en-US" altLang="zh-CN" sz="2000" dirty="0"/>
          </a:p>
        </p:txBody>
      </p:sp>
      <p:pic>
        <p:nvPicPr>
          <p:cNvPr id="19" name="图片 18">
            <a:extLst>
              <a:ext uri="{FF2B5EF4-FFF2-40B4-BE49-F238E27FC236}">
                <a16:creationId xmlns:a16="http://schemas.microsoft.com/office/drawing/2014/main" id="{31DDABCC-61EB-4B58-9CA0-17290DC240F7}"/>
              </a:ext>
            </a:extLst>
          </p:cNvPr>
          <p:cNvPicPr>
            <a:picLocks noChangeAspect="1"/>
          </p:cNvPicPr>
          <p:nvPr/>
        </p:nvPicPr>
        <p:blipFill>
          <a:blip r:embed="rId3"/>
          <a:stretch>
            <a:fillRect/>
          </a:stretch>
        </p:blipFill>
        <p:spPr>
          <a:xfrm>
            <a:off x="4673655" y="792744"/>
            <a:ext cx="7518345" cy="3065203"/>
          </a:xfrm>
          <a:prstGeom prst="rect">
            <a:avLst/>
          </a:prstGeom>
        </p:spPr>
      </p:pic>
      <p:sp>
        <p:nvSpPr>
          <p:cNvPr id="21" name="矩形 20">
            <a:extLst>
              <a:ext uri="{FF2B5EF4-FFF2-40B4-BE49-F238E27FC236}">
                <a16:creationId xmlns:a16="http://schemas.microsoft.com/office/drawing/2014/main" id="{0D33EA28-75F5-4EF5-9B1C-754133B560B2}"/>
              </a:ext>
            </a:extLst>
          </p:cNvPr>
          <p:cNvSpPr/>
          <p:nvPr/>
        </p:nvSpPr>
        <p:spPr>
          <a:xfrm>
            <a:off x="712055" y="1845164"/>
            <a:ext cx="3519014"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将块数据作为二维图片输入；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生成每个位置的相对分布比值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面临问题：图片纵横比悬殊，不利于卷积核提取特征；</a:t>
            </a:r>
          </a:p>
        </p:txBody>
      </p:sp>
      <p:pic>
        <p:nvPicPr>
          <p:cNvPr id="4" name="图片 3">
            <a:extLst>
              <a:ext uri="{FF2B5EF4-FFF2-40B4-BE49-F238E27FC236}">
                <a16:creationId xmlns:a16="http://schemas.microsoft.com/office/drawing/2014/main" id="{DE127838-CB5B-4541-86E9-922BAE16467B}"/>
              </a:ext>
            </a:extLst>
          </p:cNvPr>
          <p:cNvPicPr>
            <a:picLocks noChangeAspect="1"/>
          </p:cNvPicPr>
          <p:nvPr/>
        </p:nvPicPr>
        <p:blipFill>
          <a:blip r:embed="rId4"/>
          <a:stretch>
            <a:fillRect/>
          </a:stretch>
        </p:blipFill>
        <p:spPr>
          <a:xfrm>
            <a:off x="4673655" y="3921579"/>
            <a:ext cx="7140539" cy="2719411"/>
          </a:xfrm>
          <a:prstGeom prst="rect">
            <a:avLst/>
          </a:prstGeom>
        </p:spPr>
      </p:pic>
      <p:sp>
        <p:nvSpPr>
          <p:cNvPr id="5" name="矩形 4">
            <a:extLst>
              <a:ext uri="{FF2B5EF4-FFF2-40B4-BE49-F238E27FC236}">
                <a16:creationId xmlns:a16="http://schemas.microsoft.com/office/drawing/2014/main" id="{E5560AC8-B752-416D-81AF-BD01CF5E20EC}"/>
              </a:ext>
            </a:extLst>
          </p:cNvPr>
          <p:cNvSpPr/>
          <p:nvPr/>
        </p:nvSpPr>
        <p:spPr>
          <a:xfrm>
            <a:off x="6840083" y="375386"/>
            <a:ext cx="3185487" cy="417358"/>
          </a:xfrm>
          <a:prstGeom prst="rect">
            <a:avLst/>
          </a:prstGeom>
        </p:spPr>
        <p:txBody>
          <a:bodyPr wrap="non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模型内部使用卷积神经网络；</a:t>
            </a:r>
            <a:endParaRPr lang="en-US" altLang="zh-CN" dirty="0">
              <a:solidFill>
                <a:schemeClr val="tx1">
                  <a:lumMod val="95000"/>
                  <a:lumOff val="5000"/>
                </a:schemeClr>
              </a:solidFill>
              <a:latin typeface="微软雅黑" panose="020B0503020204020204" charset="-122"/>
              <a:ea typeface="微软雅黑" panose="020B0503020204020204" charset="-122"/>
            </a:endParaRPr>
          </a:p>
        </p:txBody>
      </p:sp>
      <p:sp>
        <p:nvSpPr>
          <p:cNvPr id="11" name="矩形 10">
            <a:extLst>
              <a:ext uri="{FF2B5EF4-FFF2-40B4-BE49-F238E27FC236}">
                <a16:creationId xmlns:a16="http://schemas.microsoft.com/office/drawing/2014/main" id="{BD32787D-C259-476A-B082-F75F020BD1F1}"/>
              </a:ext>
            </a:extLst>
          </p:cNvPr>
          <p:cNvSpPr/>
          <p:nvPr/>
        </p:nvSpPr>
        <p:spPr>
          <a:xfrm>
            <a:off x="712055" y="4832787"/>
            <a:ext cx="3808574"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将块数据作为多通道二维图片输入；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生成每个位置的相对分布比值</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解决了纵横比悬殊的问题</a:t>
            </a:r>
          </a:p>
        </p:txBody>
      </p:sp>
    </p:spTree>
    <p:extLst>
      <p:ext uri="{BB962C8B-B14F-4D97-AF65-F5344CB8AC3E}">
        <p14:creationId xmlns:p14="http://schemas.microsoft.com/office/powerpoint/2010/main" val="222249150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4493538" cy="523220"/>
          </a:xfrm>
          <a:prstGeom prst="rect">
            <a:avLst/>
          </a:prstGeom>
        </p:spPr>
        <p:txBody>
          <a:bodyPr wrap="none">
            <a:spAutoFit/>
          </a:bodyPr>
          <a:lstStyle/>
          <a:p>
            <a:r>
              <a:rPr lang="zh-CN" altLang="en-US" sz="2800" dirty="0"/>
              <a:t>块内比特错误相对分布生成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492990" cy="400110"/>
          </a:xfrm>
          <a:prstGeom prst="rect">
            <a:avLst/>
          </a:prstGeom>
        </p:spPr>
        <p:txBody>
          <a:bodyPr wrap="none">
            <a:spAutoFit/>
          </a:bodyPr>
          <a:lstStyle/>
          <a:p>
            <a:r>
              <a:rPr lang="zh-CN" altLang="en-US" sz="2000" dirty="0"/>
              <a:t>模型的条件输入形式</a:t>
            </a:r>
            <a:endParaRPr lang="en-US" altLang="zh-CN" sz="2000" dirty="0"/>
          </a:p>
        </p:txBody>
      </p:sp>
      <p:sp>
        <p:nvSpPr>
          <p:cNvPr id="20" name="矩形 19">
            <a:extLst>
              <a:ext uri="{FF2B5EF4-FFF2-40B4-BE49-F238E27FC236}">
                <a16:creationId xmlns:a16="http://schemas.microsoft.com/office/drawing/2014/main" id="{14CC58F3-AC7B-4BC9-BCF6-7C5192555BEA}"/>
              </a:ext>
            </a:extLst>
          </p:cNvPr>
          <p:cNvSpPr/>
          <p:nvPr/>
        </p:nvSpPr>
        <p:spPr>
          <a:xfrm>
            <a:off x="705382" y="2248444"/>
            <a:ext cx="4279690"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值归一化，正则化后直接输入模型</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endParaRPr lang="zh-CN" altLang="en-US" dirty="0">
              <a:solidFill>
                <a:schemeClr val="tx1">
                  <a:lumMod val="95000"/>
                  <a:lumOff val="5000"/>
                </a:schemeClr>
              </a:solidFill>
              <a:latin typeface="微软雅黑" panose="020B0503020204020204" charset="-122"/>
              <a:ea typeface="微软雅黑" panose="020B0503020204020204" charset="-122"/>
            </a:endParaRPr>
          </a:p>
        </p:txBody>
      </p:sp>
      <p:sp>
        <p:nvSpPr>
          <p:cNvPr id="21" name="矩形 20">
            <a:extLst>
              <a:ext uri="{FF2B5EF4-FFF2-40B4-BE49-F238E27FC236}">
                <a16:creationId xmlns:a16="http://schemas.microsoft.com/office/drawing/2014/main" id="{0D33EA28-75F5-4EF5-9B1C-754133B560B2}"/>
              </a:ext>
            </a:extLst>
          </p:cNvPr>
          <p:cNvSpPr/>
          <p:nvPr/>
        </p:nvSpPr>
        <p:spPr>
          <a:xfrm>
            <a:off x="705382" y="3943036"/>
            <a:ext cx="4279690" cy="1857753"/>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值编码为类别向量输入</a:t>
            </a:r>
            <a:endParaRPr lang="en-US" altLang="zh-CN" dirty="0">
              <a:solidFill>
                <a:schemeClr val="tx1">
                  <a:lumMod val="95000"/>
                  <a:lumOff val="5000"/>
                </a:schemeClr>
              </a:solidFill>
              <a:latin typeface="微软雅黑" panose="020B0503020204020204" charset="-122"/>
              <a:ea typeface="微软雅黑" panose="020B0503020204020204" charset="-122"/>
            </a:endParaRPr>
          </a:p>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例如</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值集合为</a:t>
            </a:r>
            <a:r>
              <a:rPr lang="en-US" altLang="zh-CN" dirty="0">
                <a:solidFill>
                  <a:schemeClr val="tx1">
                    <a:lumMod val="95000"/>
                    <a:lumOff val="5000"/>
                  </a:schemeClr>
                </a:solidFill>
                <a:latin typeface="微软雅黑" panose="020B0503020204020204" charset="-122"/>
                <a:ea typeface="微软雅黑" panose="020B0503020204020204" charset="-122"/>
              </a:rPr>
              <a:t>{1, 1000, 2000}</a:t>
            </a:r>
            <a:r>
              <a:rPr lang="zh-CN" altLang="en-US" dirty="0">
                <a:solidFill>
                  <a:schemeClr val="tx1">
                    <a:lumMod val="95000"/>
                    <a:lumOff val="5000"/>
                  </a:schemeClr>
                </a:solidFill>
                <a:latin typeface="微软雅黑" panose="020B0503020204020204" charset="-122"/>
                <a:ea typeface="微软雅黑" panose="020B0503020204020204" charset="-122"/>
              </a:rPr>
              <a:t>，则</a:t>
            </a:r>
            <a:r>
              <a:rPr lang="en-US" altLang="zh-CN" dirty="0">
                <a:solidFill>
                  <a:schemeClr val="tx1">
                    <a:lumMod val="95000"/>
                    <a:lumOff val="5000"/>
                  </a:schemeClr>
                </a:solidFill>
                <a:latin typeface="微软雅黑" panose="020B0503020204020204" charset="-122"/>
                <a:ea typeface="微软雅黑" panose="020B0503020204020204" charset="-122"/>
              </a:rPr>
              <a:t>P/E = 1</a:t>
            </a:r>
            <a:r>
              <a:rPr lang="en-US" altLang="zh-CN" dirty="0">
                <a:solidFill>
                  <a:schemeClr val="tx1">
                    <a:lumMod val="95000"/>
                    <a:lumOff val="5000"/>
                  </a:schemeClr>
                </a:solidFill>
                <a:latin typeface="微软雅黑" panose="020B0503020204020204" charset="-122"/>
                <a:ea typeface="微软雅黑" panose="020B0503020204020204" charset="-122"/>
                <a:sym typeface="Wingdings" panose="05000000000000000000" pitchFamily="2" charset="2"/>
              </a:rPr>
              <a:t>(1, 0, 0)</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sym typeface="Wingdings" panose="05000000000000000000" pitchFamily="2" charset="2"/>
              </a:rPr>
              <a:t>P/E = 1000(0, 1, 0)</a:t>
            </a:r>
          </a:p>
          <a:p>
            <a:pPr>
              <a:lnSpc>
                <a:spcPct val="130000"/>
              </a:lnSpc>
            </a:pPr>
            <a:r>
              <a:rPr lang="en-US" altLang="zh-CN" dirty="0">
                <a:solidFill>
                  <a:schemeClr val="tx1">
                    <a:lumMod val="95000"/>
                    <a:lumOff val="5000"/>
                  </a:schemeClr>
                </a:solidFill>
                <a:latin typeface="微软雅黑" panose="020B0503020204020204" charset="-122"/>
                <a:ea typeface="微软雅黑" panose="020B0503020204020204" charset="-122"/>
                <a:sym typeface="Wingdings" panose="05000000000000000000" pitchFamily="2" charset="2"/>
              </a:rPr>
              <a:t>P/E = 2000(0, 0, 1)</a:t>
            </a:r>
            <a:endParaRPr lang="zh-CN" altLang="en-US" dirty="0">
              <a:solidFill>
                <a:schemeClr val="tx1">
                  <a:lumMod val="95000"/>
                  <a:lumOff val="5000"/>
                </a:schemeClr>
              </a:solidFill>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ABBA7384-3BD6-43F8-ADB3-2FC31DCEBE29}"/>
              </a:ext>
            </a:extLst>
          </p:cNvPr>
          <p:cNvPicPr>
            <a:picLocks noChangeAspect="1"/>
          </p:cNvPicPr>
          <p:nvPr/>
        </p:nvPicPr>
        <p:blipFill>
          <a:blip r:embed="rId3"/>
          <a:stretch>
            <a:fillRect/>
          </a:stretch>
        </p:blipFill>
        <p:spPr>
          <a:xfrm>
            <a:off x="6732998" y="3385999"/>
            <a:ext cx="4279691" cy="3398725"/>
          </a:xfrm>
          <a:prstGeom prst="rect">
            <a:avLst/>
          </a:prstGeom>
        </p:spPr>
      </p:pic>
      <p:pic>
        <p:nvPicPr>
          <p:cNvPr id="6" name="图片 5">
            <a:extLst>
              <a:ext uri="{FF2B5EF4-FFF2-40B4-BE49-F238E27FC236}">
                <a16:creationId xmlns:a16="http://schemas.microsoft.com/office/drawing/2014/main" id="{2679DCEB-DE57-455B-A84D-986ECB306C37}"/>
              </a:ext>
            </a:extLst>
          </p:cNvPr>
          <p:cNvPicPr>
            <a:picLocks noChangeAspect="1"/>
          </p:cNvPicPr>
          <p:nvPr/>
        </p:nvPicPr>
        <p:blipFill>
          <a:blip r:embed="rId4"/>
          <a:stretch>
            <a:fillRect/>
          </a:stretch>
        </p:blipFill>
        <p:spPr>
          <a:xfrm>
            <a:off x="7051140" y="1131254"/>
            <a:ext cx="3961549" cy="1881475"/>
          </a:xfrm>
          <a:prstGeom prst="rect">
            <a:avLst/>
          </a:prstGeom>
        </p:spPr>
      </p:pic>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562772FE-D6D2-474A-9C8F-49E562040690}"/>
                  </a:ext>
                </a:extLst>
              </p:cNvPr>
              <p:cNvSpPr/>
              <p:nvPr/>
            </p:nvSpPr>
            <p:spPr>
              <a:xfrm>
                <a:off x="702966" y="5865385"/>
                <a:ext cx="6094745" cy="6173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mtClean="0">
                              <a:latin typeface="Cambria Math" panose="02040503050406030204" pitchFamily="18" charset="0"/>
                            </a:rPr>
                          </m:ctrlPr>
                        </m:sSubPr>
                        <m:e>
                          <m:r>
                            <a:rPr lang="zh-CN" altLang="en-US" i="1">
                              <a:latin typeface="Cambria Math" panose="02040503050406030204" pitchFamily="18" charset="0"/>
                            </a:rPr>
                            <m:t>𝑑𝑎𝑡𝑎</m:t>
                          </m:r>
                        </m:e>
                        <m:sub>
                          <m:r>
                            <a:rPr lang="en-US" altLang="zh-CN" b="0" i="0" smtClean="0">
                              <a:latin typeface="Cambria Math" panose="02040503050406030204" pitchFamily="18" charset="0"/>
                            </a:rPr>
                            <m:t>1</m:t>
                          </m:r>
                          <m:r>
                            <a:rPr lang="zh-CN" altLang="en-US" i="0">
                              <a:latin typeface="Cambria Math" panose="02040503050406030204" pitchFamily="18" charset="0"/>
                            </a:rPr>
                            <m:t>700</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300</m:t>
                          </m:r>
                        </m:num>
                        <m:den>
                          <m:r>
                            <a:rPr lang="zh-CN" altLang="en-US" i="0">
                              <a:latin typeface="Cambria Math" panose="02040503050406030204" pitchFamily="18" charset="0"/>
                            </a:rPr>
                            <m:t>300+700</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𝑑𝑎𝑡𝑎</m:t>
                          </m:r>
                        </m:e>
                        <m:sub>
                          <m:r>
                            <a:rPr lang="en-US" altLang="zh-CN" b="0" i="0" smtClean="0">
                              <a:latin typeface="Cambria Math" panose="02040503050406030204" pitchFamily="18" charset="0"/>
                            </a:rPr>
                            <m:t>1</m:t>
                          </m:r>
                          <m:r>
                            <a:rPr lang="zh-CN" altLang="en-US" i="0">
                              <a:latin typeface="Cambria Math" panose="02040503050406030204" pitchFamily="18" charset="0"/>
                            </a:rPr>
                            <m:t>000</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700</m:t>
                          </m:r>
                        </m:num>
                        <m:den>
                          <m:r>
                            <a:rPr lang="zh-CN" altLang="en-US" i="0">
                              <a:latin typeface="Cambria Math" panose="02040503050406030204" pitchFamily="18" charset="0"/>
                            </a:rPr>
                            <m:t>300+700</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𝑑𝑎𝑡𝑎</m:t>
                          </m:r>
                        </m:e>
                        <m:sub>
                          <m:r>
                            <a:rPr lang="en-US" altLang="zh-CN" b="0" i="0" smtClean="0">
                              <a:latin typeface="Cambria Math" panose="02040503050406030204" pitchFamily="18" charset="0"/>
                            </a:rPr>
                            <m:t>2</m:t>
                          </m:r>
                          <m:r>
                            <a:rPr lang="zh-CN" altLang="en-US" i="0">
                              <a:latin typeface="Cambria Math" panose="02040503050406030204" pitchFamily="18" charset="0"/>
                            </a:rPr>
                            <m:t>000</m:t>
                          </m:r>
                        </m:sub>
                      </m:sSub>
                    </m:oMath>
                  </m:oMathPara>
                </a14:m>
                <a:endParaRPr lang="zh-CN" altLang="en-US" dirty="0"/>
              </a:p>
            </p:txBody>
          </p:sp>
        </mc:Choice>
        <mc:Fallback>
          <p:sp>
            <p:nvSpPr>
              <p:cNvPr id="7" name="矩形 6">
                <a:extLst>
                  <a:ext uri="{FF2B5EF4-FFF2-40B4-BE49-F238E27FC236}">
                    <a16:creationId xmlns:a16="http://schemas.microsoft.com/office/drawing/2014/main" id="{562772FE-D6D2-474A-9C8F-49E562040690}"/>
                  </a:ext>
                </a:extLst>
              </p:cNvPr>
              <p:cNvSpPr>
                <a:spLocks noRot="1" noChangeAspect="1" noMove="1" noResize="1" noEditPoints="1" noAdjustHandles="1" noChangeArrowheads="1" noChangeShapeType="1" noTextEdit="1"/>
              </p:cNvSpPr>
              <p:nvPr/>
            </p:nvSpPr>
            <p:spPr>
              <a:xfrm>
                <a:off x="702966" y="5865385"/>
                <a:ext cx="6094745" cy="61734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523203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234225" y="832585"/>
            <a:ext cx="1723549" cy="1384995"/>
          </a:xfrm>
          <a:prstGeom prst="rect">
            <a:avLst/>
          </a:prstGeom>
        </p:spPr>
        <p:txBody>
          <a:bodyPr wrap="none">
            <a:spAutoFit/>
          </a:bodyPr>
          <a:lstStyle/>
          <a:p>
            <a:pPr algn="ctr"/>
            <a:r>
              <a:rPr lang="zh-CN" altLang="en-US" sz="6000" dirty="0">
                <a:latin typeface="+mj-lt"/>
              </a:rPr>
              <a:t>目录</a:t>
            </a:r>
            <a:endParaRPr lang="en-US" altLang="zh-CN" sz="6000" dirty="0">
              <a:latin typeface="+mj-lt"/>
            </a:endParaRPr>
          </a:p>
          <a:p>
            <a:pPr algn="ctr"/>
            <a:r>
              <a:rPr lang="en-US" altLang="zh-CN" sz="2400" dirty="0">
                <a:latin typeface="+mj-lt"/>
              </a:rPr>
              <a:t>CONTENT</a:t>
            </a:r>
          </a:p>
        </p:txBody>
      </p:sp>
      <p:sp>
        <p:nvSpPr>
          <p:cNvPr id="16" name="文本框 15"/>
          <p:cNvSpPr txBox="1"/>
          <p:nvPr/>
        </p:nvSpPr>
        <p:spPr>
          <a:xfrm>
            <a:off x="726712" y="3991827"/>
            <a:ext cx="146119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ONE</a:t>
            </a:r>
            <a:endParaRPr lang="zh-CN" altLang="en-US" dirty="0">
              <a:latin typeface="+mj-lt"/>
              <a:ea typeface="微软雅黑" panose="020B0503020204020204" charset="-122"/>
            </a:endParaRPr>
          </a:p>
        </p:txBody>
      </p:sp>
      <p:sp>
        <p:nvSpPr>
          <p:cNvPr id="17" name="文本框 16"/>
          <p:cNvSpPr txBox="1"/>
          <p:nvPr/>
        </p:nvSpPr>
        <p:spPr>
          <a:xfrm>
            <a:off x="2485256" y="3991827"/>
            <a:ext cx="1587032"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TWO</a:t>
            </a:r>
            <a:endParaRPr lang="zh-CN" altLang="en-US" dirty="0">
              <a:latin typeface="+mj-lt"/>
              <a:ea typeface="微软雅黑" panose="020B0503020204020204" charset="-122"/>
            </a:endParaRPr>
          </a:p>
        </p:txBody>
      </p:sp>
      <p:sp>
        <p:nvSpPr>
          <p:cNvPr id="18" name="文本框 17"/>
          <p:cNvSpPr txBox="1"/>
          <p:nvPr/>
        </p:nvSpPr>
        <p:spPr>
          <a:xfrm>
            <a:off x="4309062" y="3991827"/>
            <a:ext cx="1712161"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THREE</a:t>
            </a:r>
            <a:endParaRPr lang="zh-CN" altLang="en-US" dirty="0">
              <a:latin typeface="+mj-lt"/>
              <a:ea typeface="微软雅黑" panose="020B0503020204020204" charset="-122"/>
            </a:endParaRPr>
          </a:p>
        </p:txBody>
      </p:sp>
      <p:sp>
        <p:nvSpPr>
          <p:cNvPr id="19" name="文本框 18"/>
          <p:cNvSpPr txBox="1"/>
          <p:nvPr/>
        </p:nvSpPr>
        <p:spPr>
          <a:xfrm>
            <a:off x="6343140" y="3991827"/>
            <a:ext cx="140510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FOUR</a:t>
            </a:r>
            <a:endParaRPr kumimoji="1" lang="zh-CN" altLang="en-US" dirty="0">
              <a:latin typeface="+mj-lt"/>
              <a:ea typeface="微软雅黑" panose="020B0503020204020204" charset="-122"/>
            </a:endParaRPr>
          </a:p>
        </p:txBody>
      </p:sp>
      <p:sp>
        <p:nvSpPr>
          <p:cNvPr id="20" name="文本框 19"/>
          <p:cNvSpPr txBox="1"/>
          <p:nvPr/>
        </p:nvSpPr>
        <p:spPr>
          <a:xfrm>
            <a:off x="8262732" y="3991827"/>
            <a:ext cx="1214679"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FIVE</a:t>
            </a:r>
            <a:endParaRPr kumimoji="1" lang="zh-CN" altLang="en-US" dirty="0">
              <a:latin typeface="+mj-lt"/>
              <a:ea typeface="微软雅黑" panose="020B0503020204020204" charset="-122"/>
            </a:endParaRPr>
          </a:p>
        </p:txBody>
      </p:sp>
      <p:sp>
        <p:nvSpPr>
          <p:cNvPr id="21" name="文本框 20"/>
          <p:cNvSpPr txBox="1"/>
          <p:nvPr/>
        </p:nvSpPr>
        <p:spPr>
          <a:xfrm>
            <a:off x="10125106" y="3991827"/>
            <a:ext cx="1221273"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SIX</a:t>
            </a:r>
            <a:endParaRPr kumimoji="1" lang="zh-CN" altLang="en-US" dirty="0">
              <a:latin typeface="+mj-lt"/>
              <a:ea typeface="微软雅黑" panose="020B0503020204020204" charset="-122"/>
            </a:endParaRPr>
          </a:p>
        </p:txBody>
      </p:sp>
      <p:sp>
        <p:nvSpPr>
          <p:cNvPr id="22" name="文本框 21"/>
          <p:cNvSpPr txBox="1"/>
          <p:nvPr/>
        </p:nvSpPr>
        <p:spPr>
          <a:xfrm>
            <a:off x="581412" y="3527070"/>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选题背景</a:t>
            </a:r>
          </a:p>
        </p:txBody>
      </p:sp>
      <p:sp>
        <p:nvSpPr>
          <p:cNvPr id="23" name="文本框 22"/>
          <p:cNvSpPr txBox="1"/>
          <p:nvPr/>
        </p:nvSpPr>
        <p:spPr>
          <a:xfrm>
            <a:off x="2380859" y="3527070"/>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任务要求</a:t>
            </a:r>
          </a:p>
        </p:txBody>
      </p:sp>
      <p:sp>
        <p:nvSpPr>
          <p:cNvPr id="24" name="文本框 23"/>
          <p:cNvSpPr txBox="1"/>
          <p:nvPr/>
        </p:nvSpPr>
        <p:spPr>
          <a:xfrm>
            <a:off x="4284703" y="3527070"/>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方案设计</a:t>
            </a:r>
          </a:p>
        </p:txBody>
      </p:sp>
      <p:sp>
        <p:nvSpPr>
          <p:cNvPr id="25" name="文本框 24"/>
          <p:cNvSpPr txBox="1"/>
          <p:nvPr/>
        </p:nvSpPr>
        <p:spPr>
          <a:xfrm>
            <a:off x="6131799" y="3527070"/>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技术实现</a:t>
            </a:r>
            <a:endParaRPr kumimoji="1" lang="zh-CN" altLang="en-US" sz="2800" b="1" dirty="0">
              <a:latin typeface="+mj-lt"/>
              <a:ea typeface="微软雅黑" panose="020B0503020204020204" charset="-122"/>
            </a:endParaRPr>
          </a:p>
        </p:txBody>
      </p:sp>
      <p:sp>
        <p:nvSpPr>
          <p:cNvPr id="26" name="文本框 25"/>
          <p:cNvSpPr txBox="1"/>
          <p:nvPr/>
        </p:nvSpPr>
        <p:spPr>
          <a:xfrm>
            <a:off x="7994173" y="3527070"/>
            <a:ext cx="1751798" cy="593752"/>
          </a:xfrm>
          <a:prstGeom prst="rect">
            <a:avLst/>
          </a:prstGeom>
          <a:noFill/>
        </p:spPr>
        <p:txBody>
          <a:bodyPr wrap="square" rtlCol="0">
            <a:spAutoFit/>
          </a:bodyPr>
          <a:lstStyle/>
          <a:p>
            <a:pPr algn="ctr" defTabSz="608965">
              <a:lnSpc>
                <a:spcPct val="130000"/>
              </a:lnSpc>
            </a:pPr>
            <a:r>
              <a:rPr kumimoji="1" lang="zh-CN" altLang="en-US" sz="2800" b="1" dirty="0">
                <a:latin typeface="+mj-lt"/>
                <a:ea typeface="微软雅黑" panose="020B0503020204020204" charset="-122"/>
              </a:rPr>
              <a:t>成果展示</a:t>
            </a:r>
          </a:p>
        </p:txBody>
      </p:sp>
      <p:sp>
        <p:nvSpPr>
          <p:cNvPr id="27" name="文本框 26"/>
          <p:cNvSpPr txBox="1"/>
          <p:nvPr/>
        </p:nvSpPr>
        <p:spPr>
          <a:xfrm>
            <a:off x="9856547" y="3499370"/>
            <a:ext cx="1751798" cy="652486"/>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参考文献</a:t>
            </a:r>
            <a:endParaRPr kumimoji="1" lang="zh-CN" altLang="en-US" sz="2800" b="1" dirty="0">
              <a:latin typeface="+mj-lt"/>
              <a:ea typeface="微软雅黑" panose="020B0503020204020204" charset="-122"/>
            </a:endParaRPr>
          </a:p>
        </p:txBody>
      </p:sp>
      <p:sp>
        <p:nvSpPr>
          <p:cNvPr id="30" name="矩形 29"/>
          <p:cNvSpPr/>
          <p:nvPr/>
        </p:nvSpPr>
        <p:spPr>
          <a:xfrm>
            <a:off x="661823" y="4467111"/>
            <a:ext cx="1638300"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2522373" y="4467111"/>
            <a:ext cx="1638300"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a:off x="4382923" y="4467111"/>
            <a:ext cx="1638300"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6245297" y="4467111"/>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矩形 33"/>
          <p:cNvSpPr/>
          <p:nvPr/>
        </p:nvSpPr>
        <p:spPr>
          <a:xfrm>
            <a:off x="8107671" y="4467111"/>
            <a:ext cx="1638300"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矩形 34"/>
          <p:cNvSpPr/>
          <p:nvPr/>
        </p:nvSpPr>
        <p:spPr>
          <a:xfrm>
            <a:off x="9970045" y="4467111"/>
            <a:ext cx="1638300"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块内比特错误总数生成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1980029" cy="400110"/>
          </a:xfrm>
          <a:prstGeom prst="rect">
            <a:avLst/>
          </a:prstGeom>
        </p:spPr>
        <p:txBody>
          <a:bodyPr wrap="none">
            <a:spAutoFit/>
          </a:bodyPr>
          <a:lstStyle/>
          <a:p>
            <a:r>
              <a:rPr lang="zh-CN" altLang="en-US" sz="2000" dirty="0"/>
              <a:t>频数分布直方图</a:t>
            </a:r>
            <a:endParaRPr lang="en-US" altLang="zh-CN" sz="2000" dirty="0"/>
          </a:p>
        </p:txBody>
      </p:sp>
      <mc:AlternateContent xmlns:mc="http://schemas.openxmlformats.org/markup-compatibility/2006">
        <mc:Choice xmlns:cx1="http://schemas.microsoft.com/office/drawing/2015/9/8/chartex" Requires="cx1">
          <p:graphicFrame>
            <p:nvGraphicFramePr>
              <p:cNvPr id="11" name="图表 10">
                <a:extLst>
                  <a:ext uri="{FF2B5EF4-FFF2-40B4-BE49-F238E27FC236}">
                    <a16:creationId xmlns:a16="http://schemas.microsoft.com/office/drawing/2014/main" id="{55609EE0-D8A3-45A6-8525-8BD85BAB1DF4}"/>
                  </a:ext>
                </a:extLst>
              </p:cNvPr>
              <p:cNvGraphicFramePr/>
              <p:nvPr>
                <p:extLst>
                  <p:ext uri="{D42A27DB-BD31-4B8C-83A1-F6EECF244321}">
                    <p14:modId xmlns:p14="http://schemas.microsoft.com/office/powerpoint/2010/main" val="4206516961"/>
                  </p:ext>
                </p:extLst>
              </p:nvPr>
            </p:nvGraphicFramePr>
            <p:xfrm>
              <a:off x="491533" y="3113546"/>
              <a:ext cx="4944724" cy="2968755"/>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1" name="图表 10">
                <a:extLst>
                  <a:ext uri="{FF2B5EF4-FFF2-40B4-BE49-F238E27FC236}">
                    <a16:creationId xmlns:a16="http://schemas.microsoft.com/office/drawing/2014/main" id="{55609EE0-D8A3-45A6-8525-8BD85BAB1DF4}"/>
                  </a:ext>
                </a:extLst>
              </p:cNvPr>
              <p:cNvPicPr>
                <a:picLocks noGrp="1" noRot="1" noChangeAspect="1" noMove="1" noResize="1" noEditPoints="1" noAdjustHandles="1" noChangeArrowheads="1" noChangeShapeType="1"/>
              </p:cNvPicPr>
              <p:nvPr/>
            </p:nvPicPr>
            <p:blipFill>
              <a:blip r:embed="rId4"/>
              <a:stretch>
                <a:fillRect/>
              </a:stretch>
            </p:blipFill>
            <p:spPr>
              <a:xfrm>
                <a:off x="491533" y="3113546"/>
                <a:ext cx="4944724" cy="2968755"/>
              </a:xfrm>
              <a:prstGeom prst="rect">
                <a:avLst/>
              </a:prstGeom>
            </p:spPr>
          </p:pic>
        </mc:Fallback>
      </mc:AlternateContent>
    </p:spTree>
    <p:extLst>
      <p:ext uri="{BB962C8B-B14F-4D97-AF65-F5344CB8AC3E}">
        <p14:creationId xmlns:p14="http://schemas.microsoft.com/office/powerpoint/2010/main" val="480648543"/>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块内比特错误总数生成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2236510" cy="400110"/>
          </a:xfrm>
          <a:prstGeom prst="rect">
            <a:avLst/>
          </a:prstGeom>
        </p:spPr>
        <p:txBody>
          <a:bodyPr wrap="none">
            <a:spAutoFit/>
          </a:bodyPr>
          <a:lstStyle/>
          <a:p>
            <a:r>
              <a:rPr lang="zh-CN" altLang="en-US" sz="2000" dirty="0"/>
              <a:t>基于生成对抗网络</a:t>
            </a:r>
            <a:endParaRPr lang="en-US" altLang="zh-CN" sz="2000" dirty="0"/>
          </a:p>
        </p:txBody>
      </p:sp>
      <p:sp>
        <p:nvSpPr>
          <p:cNvPr id="20" name="矩形 19">
            <a:extLst>
              <a:ext uri="{FF2B5EF4-FFF2-40B4-BE49-F238E27FC236}">
                <a16:creationId xmlns:a16="http://schemas.microsoft.com/office/drawing/2014/main" id="{14CC58F3-AC7B-4BC9-BCF6-7C5192555BEA}"/>
              </a:ext>
            </a:extLst>
          </p:cNvPr>
          <p:cNvSpPr/>
          <p:nvPr/>
        </p:nvSpPr>
        <p:spPr>
          <a:xfrm>
            <a:off x="491533" y="1697061"/>
            <a:ext cx="4279690" cy="329814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将将块错误总数分布所处的区间分为</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个子区间，以相同测试条件下若干个（例如</a:t>
            </a:r>
            <a:r>
              <a:rPr lang="en-US" altLang="zh-CN" dirty="0">
                <a:solidFill>
                  <a:schemeClr val="tx1">
                    <a:lumMod val="95000"/>
                    <a:lumOff val="5000"/>
                  </a:schemeClr>
                </a:solidFill>
                <a:latin typeface="微软雅黑" panose="020B0503020204020204" charset="-122"/>
                <a:ea typeface="微软雅黑" panose="020B0503020204020204" charset="-122"/>
              </a:rPr>
              <a:t>3000</a:t>
            </a:r>
            <a:r>
              <a:rPr lang="zh-CN" altLang="en-US" dirty="0">
                <a:solidFill>
                  <a:schemeClr val="tx1">
                    <a:lumMod val="95000"/>
                    <a:lumOff val="5000"/>
                  </a:schemeClr>
                </a:solidFill>
                <a:latin typeface="微软雅黑" panose="020B0503020204020204" charset="-122"/>
                <a:ea typeface="微软雅黑" panose="020B0503020204020204" charset="-122"/>
              </a:rPr>
              <a:t>块）块的错误总数为一组，统计其落在这</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个区间的频率，以这</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个频率数据构成训练数据集中的一条数据。最终将构造的数据集输入到条件生成对抗网络当中进行训练，以此方式学习得到块在不同测试条件下，错误总数的分布情况。</a:t>
            </a:r>
          </a:p>
        </p:txBody>
      </p:sp>
      <p:pic>
        <p:nvPicPr>
          <p:cNvPr id="3" name="图片 2">
            <a:extLst>
              <a:ext uri="{FF2B5EF4-FFF2-40B4-BE49-F238E27FC236}">
                <a16:creationId xmlns:a16="http://schemas.microsoft.com/office/drawing/2014/main" id="{7439A408-1443-4DD4-B781-8F9089D4278F}"/>
              </a:ext>
            </a:extLst>
          </p:cNvPr>
          <p:cNvPicPr>
            <a:picLocks noChangeAspect="1"/>
          </p:cNvPicPr>
          <p:nvPr/>
        </p:nvPicPr>
        <p:blipFill>
          <a:blip r:embed="rId3"/>
          <a:stretch>
            <a:fillRect/>
          </a:stretch>
        </p:blipFill>
        <p:spPr>
          <a:xfrm>
            <a:off x="5085178" y="3309174"/>
            <a:ext cx="6401440" cy="3319580"/>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B9B07931-8309-47DD-BD09-A952F12FA553}"/>
                  </a:ext>
                </a:extLst>
              </p:cNvPr>
              <p:cNvSpPr/>
              <p:nvPr/>
            </p:nvSpPr>
            <p:spPr>
              <a:xfrm>
                <a:off x="5708660" y="993119"/>
                <a:ext cx="5154476" cy="2353016"/>
              </a:xfrm>
              <a:prstGeom prst="rect">
                <a:avLst/>
              </a:prstGeom>
            </p:spPr>
            <p:txBody>
              <a:bodyPr wrap="square">
                <a:spAutoFit/>
              </a:bodyPr>
              <a:lstStyle/>
              <a:p>
                <a:pPr indent="266700" algn="just" latinLnBrk="1">
                  <a:lnSpc>
                    <a:spcPct val="150000"/>
                  </a:lnSpc>
                  <a:spcAft>
                    <a:spcPts val="0"/>
                  </a:spcAft>
                </a:pPr>
                <a:r>
                  <a:rPr lang="zh-CN" altLang="zh-CN" kern="100" dirty="0">
                    <a:latin typeface="+mn-ea"/>
                    <a:cs typeface="Times New Roman" panose="02020603050405020304" pitchFamily="18" charset="0"/>
                  </a:rPr>
                  <a:t>考虑的解决方法，（</a:t>
                </a:r>
                <a:r>
                  <a:rPr lang="en-US" altLang="zh-CN" kern="100" dirty="0">
                    <a:latin typeface="+mn-ea"/>
                    <a:cs typeface="Times New Roman" panose="02020603050405020304" pitchFamily="18" charset="0"/>
                  </a:rPr>
                  <a:t>1</a:t>
                </a:r>
                <a:r>
                  <a:rPr lang="zh-CN" altLang="zh-CN" kern="100" dirty="0">
                    <a:latin typeface="+mn-ea"/>
                    <a:cs typeface="Times New Roman" panose="02020603050405020304" pitchFamily="18" charset="0"/>
                  </a:rPr>
                  <a:t>）增加所测试的块的数量；（</a:t>
                </a:r>
                <a:r>
                  <a:rPr lang="en-US" altLang="zh-CN" kern="100" dirty="0">
                    <a:latin typeface="+mn-ea"/>
                    <a:cs typeface="Times New Roman" panose="02020603050405020304" pitchFamily="18" charset="0"/>
                  </a:rPr>
                  <a:t>2</a:t>
                </a:r>
                <a:r>
                  <a:rPr lang="zh-CN" altLang="zh-CN" kern="100" dirty="0">
                    <a:latin typeface="+mn-ea"/>
                    <a:cs typeface="Times New Roman" panose="02020603050405020304" pitchFamily="18" charset="0"/>
                  </a:rPr>
                  <a:t>）对已有的块数据进行复用，</a:t>
                </a:r>
                <a:r>
                  <a:rPr lang="zh-CN" altLang="en-US" kern="100" dirty="0">
                    <a:latin typeface="+mn-ea"/>
                    <a:cs typeface="Times New Roman" panose="02020603050405020304" pitchFamily="18" charset="0"/>
                  </a:rPr>
                  <a:t>例如</a:t>
                </a:r>
                <a:r>
                  <a:rPr lang="en-US" altLang="zh-CN" kern="100" dirty="0">
                    <a:latin typeface="+mn-ea"/>
                    <a:cs typeface="Times New Roman" panose="02020603050405020304" pitchFamily="18" charset="0"/>
                  </a:rPr>
                  <a:t>6000</a:t>
                </a:r>
                <a:r>
                  <a:rPr lang="zh-CN" altLang="zh-CN" kern="100" dirty="0">
                    <a:latin typeface="+mn-ea"/>
                    <a:cs typeface="Times New Roman" panose="02020603050405020304" pitchFamily="18" charset="0"/>
                  </a:rPr>
                  <a:t>个块可被分为两组，从这</a:t>
                </a:r>
                <a:r>
                  <a:rPr lang="en-US" altLang="zh-CN" kern="100" dirty="0">
                    <a:latin typeface="+mn-ea"/>
                    <a:cs typeface="Times New Roman" panose="02020603050405020304" pitchFamily="18" charset="0"/>
                  </a:rPr>
                  <a:t>6000</a:t>
                </a:r>
                <a:r>
                  <a:rPr lang="zh-CN" altLang="zh-CN" kern="100" dirty="0">
                    <a:latin typeface="+mn-ea"/>
                    <a:cs typeface="Times New Roman" panose="02020603050405020304" pitchFamily="18" charset="0"/>
                  </a:rPr>
                  <a:t>个块数据中随机抽取</a:t>
                </a:r>
                <a:r>
                  <a:rPr lang="en-US" altLang="zh-CN" kern="100" dirty="0">
                    <a:latin typeface="+mn-ea"/>
                    <a:cs typeface="Times New Roman" panose="02020603050405020304" pitchFamily="18" charset="0"/>
                  </a:rPr>
                  <a:t>3000</a:t>
                </a:r>
                <a:r>
                  <a:rPr lang="zh-CN" altLang="zh-CN" kern="100" dirty="0">
                    <a:latin typeface="+mn-ea"/>
                    <a:cs typeface="Times New Roman" panose="02020603050405020304" pitchFamily="18" charset="0"/>
                  </a:rPr>
                  <a:t>个块构成一组进行统计，将会得到</a:t>
                </a:r>
                <a14:m>
                  <m:oMath xmlns:m="http://schemas.openxmlformats.org/officeDocument/2006/math">
                    <m:sSubSup>
                      <m:sSubSupPr>
                        <m:ctrlPr>
                          <a:rPr lang="zh-CN" altLang="zh-CN" i="1" kern="100">
                            <a:latin typeface="+mn-ea"/>
                            <a:cs typeface="Times New Roman" panose="02020603050405020304" pitchFamily="18" charset="0"/>
                          </a:rPr>
                        </m:ctrlPr>
                      </m:sSubSupPr>
                      <m:e>
                        <m:r>
                          <a:rPr lang="en-US" altLang="zh-CN" i="1" kern="100">
                            <a:latin typeface="+mn-ea"/>
                            <a:cs typeface="Times New Roman" panose="02020603050405020304" pitchFamily="18" charset="0"/>
                          </a:rPr>
                          <m:t>𝐶</m:t>
                        </m:r>
                      </m:e>
                      <m:sub>
                        <m:r>
                          <a:rPr lang="en-US" altLang="zh-CN" i="1" kern="100">
                            <a:latin typeface="+mn-ea"/>
                            <a:cs typeface="Times New Roman" panose="02020603050405020304" pitchFamily="18" charset="0"/>
                          </a:rPr>
                          <m:t>6000</m:t>
                        </m:r>
                      </m:sub>
                      <m:sup>
                        <m:r>
                          <a:rPr lang="en-US" altLang="zh-CN" i="1" kern="100">
                            <a:latin typeface="+mn-ea"/>
                            <a:cs typeface="Times New Roman" panose="02020603050405020304" pitchFamily="18" charset="0"/>
                          </a:rPr>
                          <m:t>3000</m:t>
                        </m:r>
                      </m:sup>
                    </m:sSubSup>
                  </m:oMath>
                </a14:m>
                <a:r>
                  <a:rPr lang="zh-CN" altLang="zh-CN" kern="100" dirty="0">
                    <a:latin typeface="+mn-ea"/>
                    <a:cs typeface="Times New Roman" panose="02020603050405020304" pitchFamily="18" charset="0"/>
                  </a:rPr>
                  <a:t>（</a:t>
                </a:r>
                <a14:m>
                  <m:oMath xmlns:m="http://schemas.openxmlformats.org/officeDocument/2006/math">
                    <m:sSubSup>
                      <m:sSubSupPr>
                        <m:ctrlPr>
                          <a:rPr lang="zh-CN" altLang="zh-CN" i="1" kern="100">
                            <a:latin typeface="+mn-ea"/>
                            <a:cs typeface="Times New Roman" panose="02020603050405020304" pitchFamily="18" charset="0"/>
                          </a:rPr>
                        </m:ctrlPr>
                      </m:sSubSupPr>
                      <m:e>
                        <m:r>
                          <a:rPr lang="en-US" altLang="zh-CN" i="1" kern="100">
                            <a:latin typeface="+mn-ea"/>
                            <a:cs typeface="Times New Roman" panose="02020603050405020304" pitchFamily="18" charset="0"/>
                          </a:rPr>
                          <m:t>𝐶</m:t>
                        </m:r>
                      </m:e>
                      <m:sub>
                        <m:r>
                          <a:rPr lang="en-US" altLang="zh-CN" i="1" kern="100">
                            <a:latin typeface="+mn-ea"/>
                            <a:cs typeface="Times New Roman" panose="02020603050405020304" pitchFamily="18" charset="0"/>
                          </a:rPr>
                          <m:t>𝑛</m:t>
                        </m:r>
                      </m:sub>
                      <m:sup>
                        <m:r>
                          <a:rPr lang="en-US" altLang="zh-CN" i="1" kern="100">
                            <a:latin typeface="+mn-ea"/>
                            <a:cs typeface="Times New Roman" panose="02020603050405020304" pitchFamily="18" charset="0"/>
                          </a:rPr>
                          <m:t>𝑚</m:t>
                        </m:r>
                      </m:sup>
                    </m:sSubSup>
                    <m:r>
                      <a:rPr lang="en-US" altLang="zh-CN" i="1" kern="100">
                        <a:latin typeface="+mn-ea"/>
                        <a:cs typeface="Times New Roman" panose="02020603050405020304" pitchFamily="18" charset="0"/>
                      </a:rPr>
                      <m:t>=</m:t>
                    </m:r>
                    <m:f>
                      <m:fPr>
                        <m:ctrlPr>
                          <a:rPr lang="zh-CN" altLang="zh-CN" i="1" kern="100">
                            <a:latin typeface="+mn-ea"/>
                            <a:cs typeface="Times New Roman" panose="02020603050405020304" pitchFamily="18" charset="0"/>
                          </a:rPr>
                        </m:ctrlPr>
                      </m:fPr>
                      <m:num>
                        <m:r>
                          <a:rPr lang="en-US" altLang="zh-CN" i="1" kern="100">
                            <a:latin typeface="+mn-ea"/>
                            <a:cs typeface="Times New Roman" panose="02020603050405020304" pitchFamily="18" charset="0"/>
                          </a:rPr>
                          <m:t>𝑛</m:t>
                        </m:r>
                        <m:r>
                          <a:rPr lang="en-US" altLang="zh-CN" i="1" kern="100">
                            <a:latin typeface="+mn-ea"/>
                            <a:cs typeface="Times New Roman" panose="02020603050405020304" pitchFamily="18" charset="0"/>
                          </a:rPr>
                          <m:t>!</m:t>
                        </m:r>
                      </m:num>
                      <m:den>
                        <m:r>
                          <a:rPr lang="en-US" altLang="zh-CN" i="1" kern="100">
                            <a:latin typeface="+mn-ea"/>
                            <a:cs typeface="Times New Roman" panose="02020603050405020304" pitchFamily="18" charset="0"/>
                          </a:rPr>
                          <m:t>𝑚</m:t>
                        </m:r>
                        <m:r>
                          <a:rPr lang="en-US" altLang="zh-CN" i="1" kern="100">
                            <a:latin typeface="+mn-ea"/>
                            <a:cs typeface="Times New Roman" panose="02020603050405020304" pitchFamily="18" charset="0"/>
                          </a:rPr>
                          <m:t>!</m:t>
                        </m:r>
                        <m:d>
                          <m:dPr>
                            <m:ctrlPr>
                              <a:rPr lang="zh-CN" altLang="zh-CN" i="1" kern="100">
                                <a:latin typeface="+mn-ea"/>
                                <a:cs typeface="Times New Roman" panose="02020603050405020304" pitchFamily="18" charset="0"/>
                              </a:rPr>
                            </m:ctrlPr>
                          </m:dPr>
                          <m:e>
                            <m:r>
                              <a:rPr lang="en-US" altLang="zh-CN" i="1" kern="100">
                                <a:latin typeface="+mn-ea"/>
                                <a:cs typeface="Times New Roman" panose="02020603050405020304" pitchFamily="18" charset="0"/>
                              </a:rPr>
                              <m:t>𝑛</m:t>
                            </m:r>
                            <m:r>
                              <a:rPr lang="en-US" altLang="zh-CN" i="1" kern="100">
                                <a:latin typeface="+mn-ea"/>
                                <a:cs typeface="Times New Roman" panose="02020603050405020304" pitchFamily="18" charset="0"/>
                              </a:rPr>
                              <m:t>−</m:t>
                            </m:r>
                            <m:r>
                              <a:rPr lang="en-US" altLang="zh-CN" i="1" kern="100">
                                <a:latin typeface="+mn-ea"/>
                                <a:cs typeface="Times New Roman" panose="02020603050405020304" pitchFamily="18" charset="0"/>
                              </a:rPr>
                              <m:t>𝑚</m:t>
                            </m:r>
                          </m:e>
                        </m:d>
                        <m:r>
                          <a:rPr lang="en-US" altLang="zh-CN" i="1" kern="100">
                            <a:latin typeface="+mn-ea"/>
                            <a:cs typeface="Times New Roman" panose="02020603050405020304" pitchFamily="18" charset="0"/>
                          </a:rPr>
                          <m:t>!</m:t>
                        </m:r>
                      </m:den>
                    </m:f>
                  </m:oMath>
                </a14:m>
                <a:r>
                  <a:rPr lang="zh-CN" altLang="zh-CN" kern="100" dirty="0">
                    <a:latin typeface="+mn-ea"/>
                    <a:cs typeface="Times New Roman" panose="02020603050405020304" pitchFamily="18" charset="0"/>
                  </a:rPr>
                  <a:t>）个频率分布向量</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5" name="矩形 4">
                <a:extLst>
                  <a:ext uri="{FF2B5EF4-FFF2-40B4-BE49-F238E27FC236}">
                    <a16:creationId xmlns:a16="http://schemas.microsoft.com/office/drawing/2014/main" id="{B9B07931-8309-47DD-BD09-A952F12FA553}"/>
                  </a:ext>
                </a:extLst>
              </p:cNvPr>
              <p:cNvSpPr>
                <a:spLocks noRot="1" noChangeAspect="1" noMove="1" noResize="1" noEditPoints="1" noAdjustHandles="1" noChangeArrowheads="1" noChangeShapeType="1" noTextEdit="1"/>
              </p:cNvSpPr>
              <p:nvPr/>
            </p:nvSpPr>
            <p:spPr>
              <a:xfrm>
                <a:off x="5708660" y="993119"/>
                <a:ext cx="5154476" cy="2353016"/>
              </a:xfrm>
              <a:prstGeom prst="rect">
                <a:avLst/>
              </a:prstGeom>
              <a:blipFill>
                <a:blip r:embed="rId4"/>
                <a:stretch>
                  <a:fillRect l="-946" r="-946" b="-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962246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365E61D-BA13-43C9-A212-4F32B56BA1BD}"/>
              </a:ext>
            </a:extLst>
          </p:cNvPr>
          <p:cNvSpPr/>
          <p:nvPr/>
        </p:nvSpPr>
        <p:spPr>
          <a:xfrm>
            <a:off x="491533" y="411814"/>
            <a:ext cx="3775393" cy="523220"/>
          </a:xfrm>
          <a:prstGeom prst="rect">
            <a:avLst/>
          </a:prstGeom>
        </p:spPr>
        <p:txBody>
          <a:bodyPr wrap="none">
            <a:spAutoFit/>
          </a:bodyPr>
          <a:lstStyle/>
          <a:p>
            <a:r>
              <a:rPr lang="zh-CN" altLang="en-US" sz="2800" dirty="0"/>
              <a:t>块内比特错误总数生成</a:t>
            </a:r>
            <a:endParaRPr lang="en-US" altLang="zh-CN" sz="2800" dirty="0"/>
          </a:p>
        </p:txBody>
      </p:sp>
      <p:sp>
        <p:nvSpPr>
          <p:cNvPr id="13" name="矩形 12">
            <a:extLst>
              <a:ext uri="{FF2B5EF4-FFF2-40B4-BE49-F238E27FC236}">
                <a16:creationId xmlns:a16="http://schemas.microsoft.com/office/drawing/2014/main" id="{A15CE5CD-09DB-4E4A-9967-4F44952397A8}"/>
              </a:ext>
            </a:extLst>
          </p:cNvPr>
          <p:cNvSpPr/>
          <p:nvPr/>
        </p:nvSpPr>
        <p:spPr>
          <a:xfrm>
            <a:off x="491533" y="931199"/>
            <a:ext cx="1723549" cy="400110"/>
          </a:xfrm>
          <a:prstGeom prst="rect">
            <a:avLst/>
          </a:prstGeom>
        </p:spPr>
        <p:txBody>
          <a:bodyPr wrap="none">
            <a:spAutoFit/>
          </a:bodyPr>
          <a:lstStyle/>
          <a:p>
            <a:r>
              <a:rPr lang="zh-CN" altLang="en-US" sz="2000" dirty="0"/>
              <a:t>基于数学统计</a:t>
            </a:r>
            <a:endParaRPr lang="en-US" altLang="zh-CN" sz="2000" dirty="0"/>
          </a:p>
        </p:txBody>
      </p:sp>
      <p:sp>
        <p:nvSpPr>
          <p:cNvPr id="20" name="矩形 19">
            <a:extLst>
              <a:ext uri="{FF2B5EF4-FFF2-40B4-BE49-F238E27FC236}">
                <a16:creationId xmlns:a16="http://schemas.microsoft.com/office/drawing/2014/main" id="{14CC58F3-AC7B-4BC9-BCF6-7C5192555BEA}"/>
              </a:ext>
            </a:extLst>
          </p:cNvPr>
          <p:cNvSpPr/>
          <p:nvPr/>
        </p:nvSpPr>
        <p:spPr>
          <a:xfrm>
            <a:off x="491533" y="1697061"/>
            <a:ext cx="4279690" cy="329814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将将块错误总数分布所处的区间分为</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个子区间，以相同测试条件下若干个（例如</a:t>
            </a:r>
            <a:r>
              <a:rPr lang="en-US" altLang="zh-CN" dirty="0">
                <a:solidFill>
                  <a:schemeClr val="tx1">
                    <a:lumMod val="95000"/>
                    <a:lumOff val="5000"/>
                  </a:schemeClr>
                </a:solidFill>
                <a:latin typeface="微软雅黑" panose="020B0503020204020204" charset="-122"/>
                <a:ea typeface="微软雅黑" panose="020B0503020204020204" charset="-122"/>
              </a:rPr>
              <a:t>3000</a:t>
            </a:r>
            <a:r>
              <a:rPr lang="zh-CN" altLang="en-US" dirty="0">
                <a:solidFill>
                  <a:schemeClr val="tx1">
                    <a:lumMod val="95000"/>
                    <a:lumOff val="5000"/>
                  </a:schemeClr>
                </a:solidFill>
                <a:latin typeface="微软雅黑" panose="020B0503020204020204" charset="-122"/>
                <a:ea typeface="微软雅黑" panose="020B0503020204020204" charset="-122"/>
              </a:rPr>
              <a:t>块）块的错误总数为一组，统计其落在这</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个区间的频率，以这</a:t>
            </a:r>
            <a:r>
              <a:rPr lang="en-US" altLang="zh-CN" dirty="0">
                <a:solidFill>
                  <a:schemeClr val="tx1">
                    <a:lumMod val="95000"/>
                    <a:lumOff val="5000"/>
                  </a:schemeClr>
                </a:solidFill>
                <a:latin typeface="微软雅黑" panose="020B0503020204020204" charset="-122"/>
                <a:ea typeface="微软雅黑" panose="020B0503020204020204" charset="-122"/>
              </a:rPr>
              <a:t>N</a:t>
            </a:r>
            <a:r>
              <a:rPr lang="zh-CN" altLang="en-US" dirty="0">
                <a:solidFill>
                  <a:schemeClr val="tx1">
                    <a:lumMod val="95000"/>
                    <a:lumOff val="5000"/>
                  </a:schemeClr>
                </a:solidFill>
                <a:latin typeface="微软雅黑" panose="020B0503020204020204" charset="-122"/>
                <a:ea typeface="微软雅黑" panose="020B0503020204020204" charset="-122"/>
              </a:rPr>
              <a:t>个频率数据构成训练数据集中的一条数据。最终将构造的数据集输入到条件生成对抗网络当中进行训练，以此方式学习得到块在不同测试条件下，错误总数的分布情况。</a:t>
            </a:r>
          </a:p>
        </p:txBody>
      </p:sp>
      <p:pic>
        <p:nvPicPr>
          <p:cNvPr id="4" name="图片 3">
            <a:extLst>
              <a:ext uri="{FF2B5EF4-FFF2-40B4-BE49-F238E27FC236}">
                <a16:creationId xmlns:a16="http://schemas.microsoft.com/office/drawing/2014/main" id="{3C972C69-7C29-45B7-95DA-04E39AF3EB52}"/>
              </a:ext>
            </a:extLst>
          </p:cNvPr>
          <p:cNvPicPr>
            <a:picLocks noChangeAspect="1"/>
          </p:cNvPicPr>
          <p:nvPr/>
        </p:nvPicPr>
        <p:blipFill>
          <a:blip r:embed="rId3"/>
          <a:stretch>
            <a:fillRect/>
          </a:stretch>
        </p:blipFill>
        <p:spPr>
          <a:xfrm>
            <a:off x="5910444" y="3216602"/>
            <a:ext cx="4750907" cy="3557212"/>
          </a:xfrm>
          <a:prstGeom prst="rect">
            <a:avLst/>
          </a:prstGeom>
        </p:spPr>
      </p:pic>
    </p:spTree>
    <p:extLst>
      <p:ext uri="{BB962C8B-B14F-4D97-AF65-F5344CB8AC3E}">
        <p14:creationId xmlns:p14="http://schemas.microsoft.com/office/powerpoint/2010/main" val="2220656206"/>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654060" cy="400110"/>
          </a:xfrm>
          <a:prstGeom prst="rect">
            <a:avLst/>
          </a:prstGeom>
        </p:spPr>
        <p:txBody>
          <a:bodyPr wrap="none">
            <a:spAutoFit/>
          </a:bodyPr>
          <a:lstStyle/>
          <a:p>
            <a:r>
              <a:rPr lang="en-US" altLang="zh-CN" sz="2000" dirty="0">
                <a:solidFill>
                  <a:schemeClr val="tx1">
                    <a:lumMod val="85000"/>
                    <a:lumOff val="15000"/>
                  </a:schemeClr>
                </a:solidFill>
              </a:rPr>
              <a:t>PART THREE </a:t>
            </a:r>
            <a:r>
              <a:rPr lang="zh-CN" altLang="en-US" sz="2000" dirty="0">
                <a:solidFill>
                  <a:schemeClr val="tx1">
                    <a:lumMod val="85000"/>
                    <a:lumOff val="15000"/>
                  </a:schemeClr>
                </a:solidFill>
              </a:rPr>
              <a:t>研究方法</a:t>
            </a:r>
          </a:p>
        </p:txBody>
      </p:sp>
      <p:graphicFrame>
        <p:nvGraphicFramePr>
          <p:cNvPr id="9" name="图表 8"/>
          <p:cNvGraphicFramePr/>
          <p:nvPr/>
        </p:nvGraphicFramePr>
        <p:xfrm>
          <a:off x="3211496" y="2114636"/>
          <a:ext cx="8023859" cy="5405287"/>
        </p:xfrm>
        <a:graphic>
          <a:graphicData uri="http://schemas.openxmlformats.org/drawingml/2006/chart">
            <c:chart xmlns:c="http://schemas.openxmlformats.org/drawingml/2006/chart" xmlns:r="http://schemas.openxmlformats.org/officeDocument/2006/relationships" r:id="rId3"/>
          </a:graphicData>
        </a:graphic>
      </p:graphicFrame>
      <p:sp>
        <p:nvSpPr>
          <p:cNvPr id="12" name="矩形 11"/>
          <p:cNvSpPr/>
          <p:nvPr/>
        </p:nvSpPr>
        <p:spPr>
          <a:xfrm>
            <a:off x="3988101" y="985272"/>
            <a:ext cx="2031325" cy="369332"/>
          </a:xfrm>
          <a:prstGeom prst="rect">
            <a:avLst/>
          </a:prstGeom>
        </p:spPr>
        <p:txBody>
          <a:bodyPr wrap="none">
            <a:spAutoFit/>
          </a:bodyPr>
          <a:lstStyle/>
          <a:p>
            <a:r>
              <a:rPr lang="zh-CN" altLang="en-US" dirty="0"/>
              <a:t>点击此处添加标题</a:t>
            </a:r>
          </a:p>
        </p:txBody>
      </p:sp>
      <p:sp>
        <p:nvSpPr>
          <p:cNvPr id="13" name="矩形 12"/>
          <p:cNvSpPr/>
          <p:nvPr/>
        </p:nvSpPr>
        <p:spPr>
          <a:xfrm>
            <a:off x="3906021" y="1461980"/>
            <a:ext cx="7193779" cy="652486"/>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p>
        </p:txBody>
      </p:sp>
      <p:grpSp>
        <p:nvGrpSpPr>
          <p:cNvPr id="14" name="组合 13"/>
          <p:cNvGrpSpPr/>
          <p:nvPr/>
        </p:nvGrpSpPr>
        <p:grpSpPr>
          <a:xfrm>
            <a:off x="3906021" y="898396"/>
            <a:ext cx="2300757" cy="509896"/>
            <a:chOff x="888096" y="1000203"/>
            <a:chExt cx="4259825" cy="944066"/>
          </a:xfrm>
        </p:grpSpPr>
        <p:sp>
          <p:nvSpPr>
            <p:cNvPr id="15" name="矩形 1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0" name="矩形 19"/>
          <p:cNvSpPr/>
          <p:nvPr/>
        </p:nvSpPr>
        <p:spPr>
          <a:xfrm>
            <a:off x="5003763" y="3970278"/>
            <a:ext cx="1790875" cy="1107996"/>
          </a:xfrm>
          <a:prstGeom prst="rect">
            <a:avLst/>
          </a:prstGeom>
        </p:spPr>
        <p:txBody>
          <a:bodyPr wrap="none">
            <a:spAutoFit/>
          </a:bodyPr>
          <a:lstStyle/>
          <a:p>
            <a:r>
              <a:rPr lang="en-US" altLang="zh-CN" sz="6600" dirty="0">
                <a:solidFill>
                  <a:srgbClr val="00B050"/>
                </a:solidFill>
              </a:rPr>
              <a:t>26%</a:t>
            </a:r>
          </a:p>
        </p:txBody>
      </p:sp>
      <p:sp>
        <p:nvSpPr>
          <p:cNvPr id="21" name="矩形 20"/>
          <p:cNvSpPr/>
          <p:nvPr/>
        </p:nvSpPr>
        <p:spPr>
          <a:xfrm>
            <a:off x="9950413" y="4180800"/>
            <a:ext cx="1351652" cy="830997"/>
          </a:xfrm>
          <a:prstGeom prst="rect">
            <a:avLst/>
          </a:prstGeom>
        </p:spPr>
        <p:txBody>
          <a:bodyPr wrap="none">
            <a:spAutoFit/>
          </a:bodyPr>
          <a:lstStyle/>
          <a:p>
            <a:r>
              <a:rPr lang="en-US" altLang="zh-CN" sz="4800" dirty="0">
                <a:solidFill>
                  <a:srgbClr val="002060"/>
                </a:solidFill>
              </a:rPr>
              <a:t>47%</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654060" cy="400110"/>
          </a:xfrm>
          <a:prstGeom prst="rect">
            <a:avLst/>
          </a:prstGeom>
        </p:spPr>
        <p:txBody>
          <a:bodyPr wrap="none">
            <a:spAutoFit/>
          </a:bodyPr>
          <a:lstStyle/>
          <a:p>
            <a:r>
              <a:rPr lang="en-US" altLang="zh-CN" sz="2000" dirty="0">
                <a:solidFill>
                  <a:schemeClr val="tx1">
                    <a:lumMod val="85000"/>
                    <a:lumOff val="15000"/>
                  </a:schemeClr>
                </a:solidFill>
              </a:rPr>
              <a:t>PART THREE </a:t>
            </a:r>
            <a:r>
              <a:rPr lang="zh-CN" altLang="en-US" sz="2000" dirty="0">
                <a:solidFill>
                  <a:schemeClr val="tx1">
                    <a:lumMod val="85000"/>
                    <a:lumOff val="15000"/>
                  </a:schemeClr>
                </a:solidFill>
              </a:rPr>
              <a:t>研究方法</a:t>
            </a:r>
          </a:p>
        </p:txBody>
      </p:sp>
      <p:sp>
        <p:nvSpPr>
          <p:cNvPr id="5" name="矩形 4"/>
          <p:cNvSpPr/>
          <p:nvPr/>
        </p:nvSpPr>
        <p:spPr>
          <a:xfrm>
            <a:off x="993305" y="985272"/>
            <a:ext cx="2031325" cy="369332"/>
          </a:xfrm>
          <a:prstGeom prst="rect">
            <a:avLst/>
          </a:prstGeom>
        </p:spPr>
        <p:txBody>
          <a:bodyPr wrap="none">
            <a:spAutoFit/>
          </a:bodyPr>
          <a:lstStyle/>
          <a:p>
            <a:r>
              <a:rPr lang="zh-CN" altLang="en-US" dirty="0"/>
              <a:t>点击此处添加标题</a:t>
            </a:r>
          </a:p>
        </p:txBody>
      </p:sp>
      <p:sp>
        <p:nvSpPr>
          <p:cNvPr id="6" name="矩形 5"/>
          <p:cNvSpPr/>
          <p:nvPr/>
        </p:nvSpPr>
        <p:spPr>
          <a:xfrm>
            <a:off x="911225" y="1461980"/>
            <a:ext cx="7193779" cy="652486"/>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p>
        </p:txBody>
      </p:sp>
      <p:grpSp>
        <p:nvGrpSpPr>
          <p:cNvPr id="7" name="组合 6"/>
          <p:cNvGrpSpPr/>
          <p:nvPr/>
        </p:nvGrpSpPr>
        <p:grpSpPr>
          <a:xfrm>
            <a:off x="911225" y="898396"/>
            <a:ext cx="2300757" cy="509896"/>
            <a:chOff x="888096" y="1000203"/>
            <a:chExt cx="4259825" cy="944066"/>
          </a:xfrm>
        </p:grpSpPr>
        <p:sp>
          <p:nvSpPr>
            <p:cNvPr id="8" name="矩形 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aphicFrame>
        <p:nvGraphicFramePr>
          <p:cNvPr id="15" name="图表 14"/>
          <p:cNvGraphicFramePr/>
          <p:nvPr/>
        </p:nvGraphicFramePr>
        <p:xfrm>
          <a:off x="768350" y="3048000"/>
          <a:ext cx="7213600" cy="3580484"/>
        </p:xfrm>
        <a:graphic>
          <a:graphicData uri="http://schemas.openxmlformats.org/drawingml/2006/chart">
            <c:chart xmlns:c="http://schemas.openxmlformats.org/drawingml/2006/chart" xmlns:r="http://schemas.openxmlformats.org/officeDocument/2006/relationships" r:id="rId3"/>
          </a:graphicData>
        </a:graphic>
      </p:graphicFrame>
      <p:sp>
        <p:nvSpPr>
          <p:cNvPr id="16" name="矩形 15"/>
          <p:cNvSpPr/>
          <p:nvPr/>
        </p:nvSpPr>
        <p:spPr>
          <a:xfrm>
            <a:off x="911225" y="2114466"/>
            <a:ext cx="7193779" cy="652486"/>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FOUR</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技术实现</a:t>
            </a:r>
          </a:p>
        </p:txBody>
      </p:sp>
      <p:sp>
        <p:nvSpPr>
          <p:cNvPr id="4" name="矩形 3"/>
          <p:cNvSpPr/>
          <p:nvPr/>
        </p:nvSpPr>
        <p:spPr>
          <a:xfrm>
            <a:off x="4889817" y="4139690"/>
            <a:ext cx="2412366"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572307" cy="400110"/>
          </a:xfrm>
          <a:prstGeom prst="rect">
            <a:avLst/>
          </a:prstGeom>
        </p:spPr>
        <p:txBody>
          <a:bodyPr wrap="none">
            <a:spAutoFit/>
          </a:bodyPr>
          <a:lstStyle/>
          <a:p>
            <a:r>
              <a:rPr lang="en-US" altLang="zh-CN" sz="2000" dirty="0">
                <a:solidFill>
                  <a:schemeClr val="tx1">
                    <a:lumMod val="85000"/>
                    <a:lumOff val="15000"/>
                  </a:schemeClr>
                </a:solidFill>
              </a:rPr>
              <a:t>PART FOUR </a:t>
            </a:r>
            <a:r>
              <a:rPr lang="zh-CN" altLang="en-US" sz="2000" dirty="0">
                <a:solidFill>
                  <a:schemeClr val="tx1">
                    <a:lumMod val="85000"/>
                    <a:lumOff val="15000"/>
                  </a:schemeClr>
                </a:solidFill>
              </a:rPr>
              <a:t>分析讨论</a:t>
            </a: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911225" y="1322998"/>
            <a:ext cx="3316750" cy="3293452"/>
          </a:xfrm>
          <a:prstGeom prst="rect">
            <a:avLst/>
          </a:prstGeom>
        </p:spPr>
      </p:pic>
      <p:pic>
        <p:nvPicPr>
          <p:cNvPr id="15" name="图片 14"/>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4437625" y="1322998"/>
            <a:ext cx="3316750" cy="3293452"/>
          </a:xfrm>
          <a:prstGeom prst="rect">
            <a:avLst/>
          </a:prstGeom>
        </p:spPr>
      </p:pic>
      <p:pic>
        <p:nvPicPr>
          <p:cNvPr id="16" name="图片 1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7964025" y="1322998"/>
            <a:ext cx="3316750" cy="3293452"/>
          </a:xfrm>
          <a:prstGeom prst="rect">
            <a:avLst/>
          </a:prstGeom>
        </p:spPr>
      </p:pic>
      <p:grpSp>
        <p:nvGrpSpPr>
          <p:cNvPr id="17" name="组合 16"/>
          <p:cNvGrpSpPr/>
          <p:nvPr/>
        </p:nvGrpSpPr>
        <p:grpSpPr>
          <a:xfrm>
            <a:off x="923717" y="715883"/>
            <a:ext cx="2300757" cy="509896"/>
            <a:chOff x="888096" y="1000203"/>
            <a:chExt cx="4259825" cy="944066"/>
          </a:xfrm>
        </p:grpSpPr>
        <p:sp>
          <p:nvSpPr>
            <p:cNvPr id="18" name="矩形 1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24" name="组合 23"/>
          <p:cNvGrpSpPr/>
          <p:nvPr/>
        </p:nvGrpSpPr>
        <p:grpSpPr>
          <a:xfrm>
            <a:off x="4437625" y="715883"/>
            <a:ext cx="2300757" cy="509896"/>
            <a:chOff x="888096" y="1000203"/>
            <a:chExt cx="4259825" cy="944066"/>
          </a:xfrm>
        </p:grpSpPr>
        <p:sp>
          <p:nvSpPr>
            <p:cNvPr id="25" name="矩形 2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37" name="组合 36"/>
          <p:cNvGrpSpPr/>
          <p:nvPr/>
        </p:nvGrpSpPr>
        <p:grpSpPr>
          <a:xfrm>
            <a:off x="7964025" y="715883"/>
            <a:ext cx="2300757" cy="509896"/>
            <a:chOff x="888096" y="1000203"/>
            <a:chExt cx="4259825" cy="944066"/>
          </a:xfrm>
        </p:grpSpPr>
        <p:sp>
          <p:nvSpPr>
            <p:cNvPr id="38" name="矩形 3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椭圆 3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椭圆 3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椭圆 4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椭圆 4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43" name="矩形 42"/>
          <p:cNvSpPr/>
          <p:nvPr/>
        </p:nvSpPr>
        <p:spPr>
          <a:xfrm>
            <a:off x="1001873" y="791259"/>
            <a:ext cx="2031325" cy="369332"/>
          </a:xfrm>
          <a:prstGeom prst="rect">
            <a:avLst/>
          </a:prstGeom>
        </p:spPr>
        <p:txBody>
          <a:bodyPr wrap="none">
            <a:spAutoFit/>
          </a:bodyPr>
          <a:lstStyle/>
          <a:p>
            <a:r>
              <a:rPr lang="zh-CN" altLang="en-US" dirty="0"/>
              <a:t>点击此处添加标题</a:t>
            </a:r>
          </a:p>
        </p:txBody>
      </p:sp>
      <p:sp>
        <p:nvSpPr>
          <p:cNvPr id="44" name="矩形 43"/>
          <p:cNvSpPr/>
          <p:nvPr/>
        </p:nvSpPr>
        <p:spPr>
          <a:xfrm>
            <a:off x="4568532" y="791259"/>
            <a:ext cx="2031325" cy="369332"/>
          </a:xfrm>
          <a:prstGeom prst="rect">
            <a:avLst/>
          </a:prstGeom>
        </p:spPr>
        <p:txBody>
          <a:bodyPr wrap="none">
            <a:spAutoFit/>
          </a:bodyPr>
          <a:lstStyle/>
          <a:p>
            <a:r>
              <a:rPr lang="zh-CN" altLang="en-US" dirty="0"/>
              <a:t>点击此处添加标题</a:t>
            </a:r>
          </a:p>
        </p:txBody>
      </p:sp>
      <p:sp>
        <p:nvSpPr>
          <p:cNvPr id="45" name="矩形 44"/>
          <p:cNvSpPr/>
          <p:nvPr/>
        </p:nvSpPr>
        <p:spPr>
          <a:xfrm>
            <a:off x="8094932" y="791259"/>
            <a:ext cx="2031325" cy="369332"/>
          </a:xfrm>
          <a:prstGeom prst="rect">
            <a:avLst/>
          </a:prstGeom>
        </p:spPr>
        <p:txBody>
          <a:bodyPr wrap="none">
            <a:spAutoFit/>
          </a:bodyPr>
          <a:lstStyle/>
          <a:p>
            <a:r>
              <a:rPr lang="zh-CN" altLang="en-US" dirty="0"/>
              <a:t>点击此处添加标题</a:t>
            </a:r>
          </a:p>
        </p:txBody>
      </p:sp>
      <p:sp>
        <p:nvSpPr>
          <p:cNvPr id="46" name="矩形 45"/>
          <p:cNvSpPr/>
          <p:nvPr/>
        </p:nvSpPr>
        <p:spPr>
          <a:xfrm>
            <a:off x="911226" y="4713585"/>
            <a:ext cx="3316750" cy="1212640"/>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p>
        </p:txBody>
      </p:sp>
      <p:sp>
        <p:nvSpPr>
          <p:cNvPr id="47" name="矩形 46"/>
          <p:cNvSpPr/>
          <p:nvPr/>
        </p:nvSpPr>
        <p:spPr>
          <a:xfrm>
            <a:off x="4437625" y="4713585"/>
            <a:ext cx="3316750" cy="1212640"/>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p>
        </p:txBody>
      </p:sp>
      <p:sp>
        <p:nvSpPr>
          <p:cNvPr id="48" name="矩形 47"/>
          <p:cNvSpPr/>
          <p:nvPr/>
        </p:nvSpPr>
        <p:spPr>
          <a:xfrm>
            <a:off x="7964024" y="4713585"/>
            <a:ext cx="3316750" cy="1212640"/>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572307" cy="400110"/>
          </a:xfrm>
          <a:prstGeom prst="rect">
            <a:avLst/>
          </a:prstGeom>
        </p:spPr>
        <p:txBody>
          <a:bodyPr wrap="none">
            <a:spAutoFit/>
          </a:bodyPr>
          <a:lstStyle/>
          <a:p>
            <a:r>
              <a:rPr lang="en-US" altLang="zh-CN" sz="2000" dirty="0">
                <a:solidFill>
                  <a:schemeClr val="tx1">
                    <a:lumMod val="85000"/>
                    <a:lumOff val="15000"/>
                  </a:schemeClr>
                </a:solidFill>
              </a:rPr>
              <a:t>PART FOUR </a:t>
            </a:r>
            <a:r>
              <a:rPr lang="zh-CN" altLang="en-US" sz="2000" dirty="0">
                <a:solidFill>
                  <a:schemeClr val="tx1">
                    <a:lumMod val="85000"/>
                    <a:lumOff val="15000"/>
                  </a:schemeClr>
                </a:solidFill>
              </a:rPr>
              <a:t>分析讨论</a:t>
            </a:r>
          </a:p>
        </p:txBody>
      </p:sp>
      <p:sp>
        <p:nvSpPr>
          <p:cNvPr id="6" name="文本框 5"/>
          <p:cNvSpPr txBox="1"/>
          <p:nvPr/>
        </p:nvSpPr>
        <p:spPr>
          <a:xfrm>
            <a:off x="3513079" y="2538042"/>
            <a:ext cx="1461198"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ONE</a:t>
            </a:r>
            <a:endParaRPr lang="zh-CN" altLang="en-US" dirty="0">
              <a:latin typeface="+mj-lt"/>
              <a:ea typeface="微软雅黑" panose="020B0503020204020204" charset="-122"/>
            </a:endParaRPr>
          </a:p>
        </p:txBody>
      </p:sp>
      <p:sp>
        <p:nvSpPr>
          <p:cNvPr id="7" name="文本框 6"/>
          <p:cNvSpPr txBox="1"/>
          <p:nvPr/>
        </p:nvSpPr>
        <p:spPr>
          <a:xfrm>
            <a:off x="5271623" y="2538042"/>
            <a:ext cx="1587032"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TWO</a:t>
            </a:r>
            <a:endParaRPr lang="zh-CN" altLang="en-US" dirty="0">
              <a:latin typeface="+mj-lt"/>
              <a:ea typeface="微软雅黑" panose="020B0503020204020204" charset="-122"/>
            </a:endParaRPr>
          </a:p>
        </p:txBody>
      </p:sp>
      <p:sp>
        <p:nvSpPr>
          <p:cNvPr id="8" name="文本框 7"/>
          <p:cNvSpPr txBox="1"/>
          <p:nvPr/>
        </p:nvSpPr>
        <p:spPr>
          <a:xfrm>
            <a:off x="7095429" y="2538042"/>
            <a:ext cx="1712161"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THREE</a:t>
            </a:r>
            <a:endParaRPr lang="zh-CN" altLang="en-US" dirty="0">
              <a:latin typeface="+mj-lt"/>
              <a:ea typeface="微软雅黑" panose="020B0503020204020204" charset="-122"/>
            </a:endParaRPr>
          </a:p>
        </p:txBody>
      </p:sp>
      <p:sp>
        <p:nvSpPr>
          <p:cNvPr id="9" name="文本框 8"/>
          <p:cNvSpPr txBox="1"/>
          <p:nvPr/>
        </p:nvSpPr>
        <p:spPr>
          <a:xfrm>
            <a:off x="3542385" y="4087442"/>
            <a:ext cx="1405108"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FOUR</a:t>
            </a:r>
            <a:endParaRPr kumimoji="1" lang="zh-CN" altLang="en-US" dirty="0">
              <a:latin typeface="+mj-lt"/>
              <a:ea typeface="微软雅黑" panose="020B0503020204020204" charset="-122"/>
            </a:endParaRPr>
          </a:p>
        </p:txBody>
      </p:sp>
      <p:sp>
        <p:nvSpPr>
          <p:cNvPr id="10" name="文本框 9"/>
          <p:cNvSpPr txBox="1"/>
          <p:nvPr/>
        </p:nvSpPr>
        <p:spPr>
          <a:xfrm>
            <a:off x="5461977" y="4087442"/>
            <a:ext cx="1214679"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FIVE</a:t>
            </a:r>
            <a:endParaRPr kumimoji="1" lang="zh-CN" altLang="en-US" dirty="0">
              <a:latin typeface="+mj-lt"/>
              <a:ea typeface="微软雅黑" panose="020B0503020204020204" charset="-122"/>
            </a:endParaRPr>
          </a:p>
        </p:txBody>
      </p:sp>
      <p:sp>
        <p:nvSpPr>
          <p:cNvPr id="11" name="文本框 10"/>
          <p:cNvSpPr txBox="1"/>
          <p:nvPr/>
        </p:nvSpPr>
        <p:spPr>
          <a:xfrm>
            <a:off x="7324351" y="4087442"/>
            <a:ext cx="1221273" cy="414665"/>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SIX</a:t>
            </a:r>
            <a:endParaRPr kumimoji="1" lang="zh-CN" altLang="en-US" dirty="0">
              <a:latin typeface="+mj-lt"/>
              <a:ea typeface="微软雅黑" panose="020B0503020204020204" charset="-122"/>
            </a:endParaRPr>
          </a:p>
        </p:txBody>
      </p:sp>
      <p:sp>
        <p:nvSpPr>
          <p:cNvPr id="12" name="文本框 11"/>
          <p:cNvSpPr txBox="1"/>
          <p:nvPr/>
        </p:nvSpPr>
        <p:spPr>
          <a:xfrm>
            <a:off x="3386829" y="207328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输入标题</a:t>
            </a:r>
          </a:p>
        </p:txBody>
      </p:sp>
      <p:sp>
        <p:nvSpPr>
          <p:cNvPr id="13" name="文本框 12"/>
          <p:cNvSpPr txBox="1"/>
          <p:nvPr/>
        </p:nvSpPr>
        <p:spPr>
          <a:xfrm>
            <a:off x="5186276" y="207328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输入标题</a:t>
            </a:r>
          </a:p>
        </p:txBody>
      </p:sp>
      <p:sp>
        <p:nvSpPr>
          <p:cNvPr id="14" name="文本框 13"/>
          <p:cNvSpPr txBox="1"/>
          <p:nvPr/>
        </p:nvSpPr>
        <p:spPr>
          <a:xfrm>
            <a:off x="7090120" y="207328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输入标题</a:t>
            </a:r>
          </a:p>
        </p:txBody>
      </p:sp>
      <p:sp>
        <p:nvSpPr>
          <p:cNvPr id="15" name="文本框 14"/>
          <p:cNvSpPr txBox="1"/>
          <p:nvPr/>
        </p:nvSpPr>
        <p:spPr>
          <a:xfrm>
            <a:off x="3350094" y="362268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输入标题</a:t>
            </a:r>
          </a:p>
        </p:txBody>
      </p:sp>
      <p:sp>
        <p:nvSpPr>
          <p:cNvPr id="16" name="文本框 15"/>
          <p:cNvSpPr txBox="1"/>
          <p:nvPr/>
        </p:nvSpPr>
        <p:spPr>
          <a:xfrm>
            <a:off x="5212468" y="362268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输入标题</a:t>
            </a:r>
          </a:p>
        </p:txBody>
      </p:sp>
      <p:sp>
        <p:nvSpPr>
          <p:cNvPr id="17" name="文本框 16"/>
          <p:cNvSpPr txBox="1"/>
          <p:nvPr/>
        </p:nvSpPr>
        <p:spPr>
          <a:xfrm>
            <a:off x="7074842" y="3622685"/>
            <a:ext cx="1751798" cy="597087"/>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输入标题</a:t>
            </a:r>
          </a:p>
        </p:txBody>
      </p:sp>
      <p:sp>
        <p:nvSpPr>
          <p:cNvPr id="18" name="矩形 17"/>
          <p:cNvSpPr/>
          <p:nvPr/>
        </p:nvSpPr>
        <p:spPr>
          <a:xfrm>
            <a:off x="3448190" y="3013326"/>
            <a:ext cx="1638300"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矩形 18"/>
          <p:cNvSpPr/>
          <p:nvPr/>
        </p:nvSpPr>
        <p:spPr>
          <a:xfrm>
            <a:off x="5308740" y="3013326"/>
            <a:ext cx="1638300"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7169290" y="3013326"/>
            <a:ext cx="1638300"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矩形 20"/>
          <p:cNvSpPr/>
          <p:nvPr/>
        </p:nvSpPr>
        <p:spPr>
          <a:xfrm>
            <a:off x="3444542" y="4562726"/>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a:xfrm>
            <a:off x="5306916" y="4562726"/>
            <a:ext cx="1638300"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7169290" y="4562726"/>
            <a:ext cx="1638300"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FIVE</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成果展示</a:t>
            </a:r>
          </a:p>
        </p:txBody>
      </p:sp>
      <p:sp>
        <p:nvSpPr>
          <p:cNvPr id="4" name="矩形 3"/>
          <p:cNvSpPr/>
          <p:nvPr/>
        </p:nvSpPr>
        <p:spPr>
          <a:xfrm>
            <a:off x="4889817" y="4139690"/>
            <a:ext cx="2412366" cy="1133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05595" cy="400110"/>
          </a:xfrm>
          <a:prstGeom prst="rect">
            <a:avLst/>
          </a:prstGeom>
        </p:spPr>
        <p:txBody>
          <a:bodyPr wrap="none">
            <a:spAutoFit/>
          </a:bodyPr>
          <a:lstStyle/>
          <a:p>
            <a:r>
              <a:rPr lang="en-US" altLang="zh-CN" sz="2000" dirty="0">
                <a:solidFill>
                  <a:schemeClr val="tx1">
                    <a:lumMod val="85000"/>
                    <a:lumOff val="15000"/>
                  </a:schemeClr>
                </a:solidFill>
              </a:rPr>
              <a:t>PART FIVE </a:t>
            </a:r>
            <a:r>
              <a:rPr lang="zh-CN" altLang="en-US" sz="2000" dirty="0">
                <a:solidFill>
                  <a:schemeClr val="tx1">
                    <a:lumMod val="85000"/>
                    <a:lumOff val="15000"/>
                  </a:schemeClr>
                </a:solidFill>
              </a:rPr>
              <a:t>主要结论</a:t>
            </a: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0" y="356349"/>
            <a:ext cx="3137336" cy="6145301"/>
          </a:xfrm>
          <a:prstGeom prst="rect">
            <a:avLst/>
          </a:prstGeom>
        </p:spPr>
      </p:pic>
      <p:grpSp>
        <p:nvGrpSpPr>
          <p:cNvPr id="77" name="组合 76"/>
          <p:cNvGrpSpPr/>
          <p:nvPr/>
        </p:nvGrpSpPr>
        <p:grpSpPr>
          <a:xfrm>
            <a:off x="-25400" y="646062"/>
            <a:ext cx="4494766" cy="5563200"/>
            <a:chOff x="-25400" y="646062"/>
            <a:chExt cx="4494766" cy="5563200"/>
          </a:xfrm>
        </p:grpSpPr>
        <p:grpSp>
          <p:nvGrpSpPr>
            <p:cNvPr id="12" name="组合 11"/>
            <p:cNvGrpSpPr/>
            <p:nvPr/>
          </p:nvGrpSpPr>
          <p:grpSpPr>
            <a:xfrm>
              <a:off x="-25400" y="702733"/>
              <a:ext cx="4470400" cy="2751667"/>
              <a:chOff x="-25400" y="702733"/>
              <a:chExt cx="4470400" cy="2751667"/>
            </a:xfrm>
          </p:grpSpPr>
          <p:sp>
            <p:nvSpPr>
              <p:cNvPr id="9" name="任意多边形 8"/>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V="1">
              <a:off x="-25400" y="3403598"/>
              <a:ext cx="4470400" cy="2751667"/>
              <a:chOff x="-25400" y="702733"/>
              <a:chExt cx="4470400" cy="2751667"/>
            </a:xfrm>
          </p:grpSpPr>
          <p:sp>
            <p:nvSpPr>
              <p:cNvPr id="14" name="任意多边形 13"/>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a:off x="4361366" y="646062"/>
              <a:ext cx="108000" cy="108000"/>
            </a:xfrm>
            <a:prstGeom prst="ellipse">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4361366" y="2814032"/>
              <a:ext cx="108000" cy="108000"/>
            </a:xfrm>
            <a:prstGeom prst="ellipse">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4361366" y="5017531"/>
              <a:ext cx="108000" cy="108000"/>
            </a:xfrm>
            <a:prstGeom prst="ellipse">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78" name="组合 77"/>
          <p:cNvGrpSpPr/>
          <p:nvPr/>
        </p:nvGrpSpPr>
        <p:grpSpPr>
          <a:xfrm>
            <a:off x="4568825" y="432404"/>
            <a:ext cx="7365281" cy="532453"/>
            <a:chOff x="4568825" y="432404"/>
            <a:chExt cx="7365281" cy="532453"/>
          </a:xfrm>
        </p:grpSpPr>
        <p:sp>
          <p:nvSpPr>
            <p:cNvPr id="23" name="矩形 22"/>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24" name="组合 23"/>
            <p:cNvGrpSpPr/>
            <p:nvPr/>
          </p:nvGrpSpPr>
          <p:grpSpPr>
            <a:xfrm>
              <a:off x="4568825" y="438589"/>
              <a:ext cx="2300757" cy="509896"/>
              <a:chOff x="888096" y="1000203"/>
              <a:chExt cx="4259825" cy="944066"/>
            </a:xfrm>
          </p:grpSpPr>
          <p:sp>
            <p:nvSpPr>
              <p:cNvPr id="25" name="矩形 2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0" name="矩形 29"/>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79" name="组合 78"/>
          <p:cNvGrpSpPr/>
          <p:nvPr/>
        </p:nvGrpSpPr>
        <p:grpSpPr>
          <a:xfrm>
            <a:off x="4568825" y="1520240"/>
            <a:ext cx="7365281" cy="532453"/>
            <a:chOff x="4568825" y="432404"/>
            <a:chExt cx="7365281" cy="532453"/>
          </a:xfrm>
        </p:grpSpPr>
        <p:sp>
          <p:nvSpPr>
            <p:cNvPr id="80" name="矩形 79"/>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81" name="组合 80"/>
            <p:cNvGrpSpPr/>
            <p:nvPr/>
          </p:nvGrpSpPr>
          <p:grpSpPr>
            <a:xfrm>
              <a:off x="4568825" y="438589"/>
              <a:ext cx="2300757" cy="509896"/>
              <a:chOff x="888096" y="1000203"/>
              <a:chExt cx="4259825" cy="944066"/>
            </a:xfrm>
          </p:grpSpPr>
          <p:sp>
            <p:nvSpPr>
              <p:cNvPr id="83" name="矩形 82"/>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椭圆 83"/>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椭圆 85"/>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82" name="矩形 81"/>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88" name="组合 87"/>
          <p:cNvGrpSpPr/>
          <p:nvPr/>
        </p:nvGrpSpPr>
        <p:grpSpPr>
          <a:xfrm>
            <a:off x="4568825" y="2625613"/>
            <a:ext cx="7365281" cy="532453"/>
            <a:chOff x="4568825" y="432404"/>
            <a:chExt cx="7365281" cy="532453"/>
          </a:xfrm>
        </p:grpSpPr>
        <p:sp>
          <p:nvSpPr>
            <p:cNvPr id="89" name="矩形 88"/>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90" name="组合 89"/>
            <p:cNvGrpSpPr/>
            <p:nvPr/>
          </p:nvGrpSpPr>
          <p:grpSpPr>
            <a:xfrm>
              <a:off x="4568825" y="438589"/>
              <a:ext cx="2300757" cy="509896"/>
              <a:chOff x="888096" y="1000203"/>
              <a:chExt cx="4259825" cy="944066"/>
            </a:xfrm>
          </p:grpSpPr>
          <p:sp>
            <p:nvSpPr>
              <p:cNvPr id="92" name="矩形 9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椭圆 9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椭圆 9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椭圆 9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椭圆 95"/>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91" name="矩形 90"/>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97" name="组合 96"/>
          <p:cNvGrpSpPr/>
          <p:nvPr/>
        </p:nvGrpSpPr>
        <p:grpSpPr>
          <a:xfrm>
            <a:off x="4568825" y="3721573"/>
            <a:ext cx="7365281" cy="532453"/>
            <a:chOff x="4568825" y="432404"/>
            <a:chExt cx="7365281" cy="532453"/>
          </a:xfrm>
        </p:grpSpPr>
        <p:sp>
          <p:nvSpPr>
            <p:cNvPr id="98" name="矩形 97"/>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99" name="组合 98"/>
            <p:cNvGrpSpPr/>
            <p:nvPr/>
          </p:nvGrpSpPr>
          <p:grpSpPr>
            <a:xfrm>
              <a:off x="4568825" y="438589"/>
              <a:ext cx="2300757" cy="509896"/>
              <a:chOff x="888096" y="1000203"/>
              <a:chExt cx="4259825" cy="944066"/>
            </a:xfrm>
          </p:grpSpPr>
          <p:sp>
            <p:nvSpPr>
              <p:cNvPr id="101" name="矩形 100"/>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2" name="椭圆 101"/>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3" name="椭圆 102"/>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 name="椭圆 103"/>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5" name="椭圆 104"/>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0" name="矩形 99"/>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106" name="组合 105"/>
          <p:cNvGrpSpPr/>
          <p:nvPr/>
        </p:nvGrpSpPr>
        <p:grpSpPr>
          <a:xfrm>
            <a:off x="4568825" y="4809201"/>
            <a:ext cx="7365281" cy="532453"/>
            <a:chOff x="4568825" y="432404"/>
            <a:chExt cx="7365281" cy="532453"/>
          </a:xfrm>
        </p:grpSpPr>
        <p:sp>
          <p:nvSpPr>
            <p:cNvPr id="107" name="矩形 106"/>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108" name="组合 107"/>
            <p:cNvGrpSpPr/>
            <p:nvPr/>
          </p:nvGrpSpPr>
          <p:grpSpPr>
            <a:xfrm>
              <a:off x="4568825" y="438589"/>
              <a:ext cx="2300757" cy="509896"/>
              <a:chOff x="888096" y="1000203"/>
              <a:chExt cx="4259825" cy="944066"/>
            </a:xfrm>
          </p:grpSpPr>
          <p:sp>
            <p:nvSpPr>
              <p:cNvPr id="110" name="矩形 109"/>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1" name="椭圆 110"/>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椭圆 111"/>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3" name="椭圆 112"/>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椭圆 113"/>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9" name="矩形 108"/>
            <p:cNvSpPr/>
            <p:nvPr/>
          </p:nvSpPr>
          <p:spPr>
            <a:xfrm>
              <a:off x="4677733" y="513965"/>
              <a:ext cx="2031325" cy="369332"/>
            </a:xfrm>
            <a:prstGeom prst="rect">
              <a:avLst/>
            </a:prstGeom>
          </p:spPr>
          <p:txBody>
            <a:bodyPr wrap="none">
              <a:spAutoFit/>
            </a:bodyPr>
            <a:lstStyle/>
            <a:p>
              <a:r>
                <a:rPr lang="zh-CN" altLang="en-US" dirty="0"/>
                <a:t>点击此处添加标题</a:t>
              </a:r>
            </a:p>
          </p:txBody>
        </p:sp>
      </p:grpSp>
      <p:grpSp>
        <p:nvGrpSpPr>
          <p:cNvPr id="115" name="组合 114"/>
          <p:cNvGrpSpPr/>
          <p:nvPr/>
        </p:nvGrpSpPr>
        <p:grpSpPr>
          <a:xfrm>
            <a:off x="4568825" y="5889038"/>
            <a:ext cx="7365281" cy="532453"/>
            <a:chOff x="4568825" y="432404"/>
            <a:chExt cx="7365281" cy="532453"/>
          </a:xfrm>
        </p:grpSpPr>
        <p:sp>
          <p:nvSpPr>
            <p:cNvPr id="116" name="矩形 115"/>
            <p:cNvSpPr/>
            <p:nvPr/>
          </p:nvSpPr>
          <p:spPr>
            <a:xfrm>
              <a:off x="6961426" y="432404"/>
              <a:ext cx="4972680" cy="532453"/>
            </a:xfrm>
            <a:prstGeom prst="rect">
              <a:avLst/>
            </a:prstGeom>
          </p:spPr>
          <p:txBody>
            <a:bodyPr wrap="square">
              <a:spAutoFit/>
            </a:bodyPr>
            <a:lstStyle/>
            <a:p>
              <a:pPr>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p>
          </p:txBody>
        </p:sp>
        <p:grpSp>
          <p:nvGrpSpPr>
            <p:cNvPr id="117" name="组合 116"/>
            <p:cNvGrpSpPr/>
            <p:nvPr/>
          </p:nvGrpSpPr>
          <p:grpSpPr>
            <a:xfrm>
              <a:off x="4568825" y="438589"/>
              <a:ext cx="2300757" cy="509896"/>
              <a:chOff x="888096" y="1000203"/>
              <a:chExt cx="4259825" cy="944066"/>
            </a:xfrm>
          </p:grpSpPr>
          <p:sp>
            <p:nvSpPr>
              <p:cNvPr id="119" name="矩形 11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 name="椭圆 119"/>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1" name="椭圆 120"/>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2" name="椭圆 121"/>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椭圆 122"/>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8" name="矩形 117"/>
            <p:cNvSpPr/>
            <p:nvPr/>
          </p:nvSpPr>
          <p:spPr>
            <a:xfrm>
              <a:off x="4677733" y="513965"/>
              <a:ext cx="2031325" cy="369332"/>
            </a:xfrm>
            <a:prstGeom prst="rect">
              <a:avLst/>
            </a:prstGeom>
          </p:spPr>
          <p:txBody>
            <a:bodyPr wrap="none">
              <a:spAutoFit/>
            </a:bodyPr>
            <a:lstStyle/>
            <a:p>
              <a:r>
                <a:rPr lang="zh-CN" altLang="en-US" dirty="0"/>
                <a:t>点击此处添加标题</a:t>
              </a:r>
            </a:p>
          </p:txBody>
        </p:sp>
      </p:grpSp>
      <p:sp>
        <p:nvSpPr>
          <p:cNvPr id="124" name="文本框 123"/>
          <p:cNvSpPr txBox="1"/>
          <p:nvPr/>
        </p:nvSpPr>
        <p:spPr>
          <a:xfrm>
            <a:off x="4007126" y="434252"/>
            <a:ext cx="378630" cy="523220"/>
          </a:xfrm>
          <a:prstGeom prst="rect">
            <a:avLst/>
          </a:prstGeom>
          <a:noFill/>
        </p:spPr>
        <p:txBody>
          <a:bodyPr wrap="none" rtlCol="0">
            <a:spAutoFit/>
          </a:bodyPr>
          <a:lstStyle/>
          <a:p>
            <a:r>
              <a:rPr lang="en-US" altLang="zh-CN" sz="2800" dirty="0"/>
              <a:t>1</a:t>
            </a:r>
            <a:endParaRPr lang="zh-CN" altLang="en-US" sz="2800" dirty="0"/>
          </a:p>
        </p:txBody>
      </p:sp>
      <p:sp>
        <p:nvSpPr>
          <p:cNvPr id="125" name="文本框 124"/>
          <p:cNvSpPr txBox="1"/>
          <p:nvPr/>
        </p:nvSpPr>
        <p:spPr>
          <a:xfrm>
            <a:off x="4013200" y="1524000"/>
            <a:ext cx="378630" cy="523220"/>
          </a:xfrm>
          <a:prstGeom prst="rect">
            <a:avLst/>
          </a:prstGeom>
          <a:noFill/>
        </p:spPr>
        <p:txBody>
          <a:bodyPr wrap="none" rtlCol="0">
            <a:spAutoFit/>
          </a:bodyPr>
          <a:lstStyle/>
          <a:p>
            <a:r>
              <a:rPr lang="en-US" altLang="zh-CN" sz="2800" dirty="0"/>
              <a:t>2</a:t>
            </a:r>
            <a:endParaRPr lang="zh-CN" altLang="en-US" sz="2800" dirty="0"/>
          </a:p>
        </p:txBody>
      </p:sp>
      <p:sp>
        <p:nvSpPr>
          <p:cNvPr id="126" name="文本框 125"/>
          <p:cNvSpPr txBox="1"/>
          <p:nvPr/>
        </p:nvSpPr>
        <p:spPr>
          <a:xfrm>
            <a:off x="4013200" y="2616200"/>
            <a:ext cx="378630" cy="523220"/>
          </a:xfrm>
          <a:prstGeom prst="rect">
            <a:avLst/>
          </a:prstGeom>
          <a:noFill/>
        </p:spPr>
        <p:txBody>
          <a:bodyPr wrap="none" rtlCol="0">
            <a:spAutoFit/>
          </a:bodyPr>
          <a:lstStyle/>
          <a:p>
            <a:r>
              <a:rPr lang="en-US" altLang="zh-CN" sz="2800" dirty="0"/>
              <a:t>3</a:t>
            </a:r>
            <a:endParaRPr lang="zh-CN" altLang="en-US" sz="2800" dirty="0"/>
          </a:p>
        </p:txBody>
      </p:sp>
      <p:sp>
        <p:nvSpPr>
          <p:cNvPr id="127" name="文本框 126"/>
          <p:cNvSpPr txBox="1"/>
          <p:nvPr/>
        </p:nvSpPr>
        <p:spPr>
          <a:xfrm>
            <a:off x="4013200" y="3708400"/>
            <a:ext cx="378630" cy="523220"/>
          </a:xfrm>
          <a:prstGeom prst="rect">
            <a:avLst/>
          </a:prstGeom>
          <a:noFill/>
        </p:spPr>
        <p:txBody>
          <a:bodyPr wrap="none" rtlCol="0">
            <a:spAutoFit/>
          </a:bodyPr>
          <a:lstStyle/>
          <a:p>
            <a:r>
              <a:rPr lang="en-US" altLang="zh-CN" sz="2800" dirty="0"/>
              <a:t>4</a:t>
            </a:r>
            <a:endParaRPr lang="zh-CN" altLang="en-US" sz="2800" dirty="0"/>
          </a:p>
        </p:txBody>
      </p:sp>
      <p:sp>
        <p:nvSpPr>
          <p:cNvPr id="128" name="文本框 127"/>
          <p:cNvSpPr txBox="1"/>
          <p:nvPr/>
        </p:nvSpPr>
        <p:spPr>
          <a:xfrm>
            <a:off x="4013200" y="4800600"/>
            <a:ext cx="378630" cy="523220"/>
          </a:xfrm>
          <a:prstGeom prst="rect">
            <a:avLst/>
          </a:prstGeom>
          <a:noFill/>
        </p:spPr>
        <p:txBody>
          <a:bodyPr wrap="none" rtlCol="0">
            <a:spAutoFit/>
          </a:bodyPr>
          <a:lstStyle/>
          <a:p>
            <a:r>
              <a:rPr lang="en-US" altLang="zh-CN" sz="2800" dirty="0"/>
              <a:t>5</a:t>
            </a:r>
            <a:endParaRPr lang="zh-CN" altLang="en-US" sz="2800" dirty="0"/>
          </a:p>
        </p:txBody>
      </p:sp>
      <p:sp>
        <p:nvSpPr>
          <p:cNvPr id="129" name="文本框 128"/>
          <p:cNvSpPr txBox="1"/>
          <p:nvPr/>
        </p:nvSpPr>
        <p:spPr>
          <a:xfrm>
            <a:off x="4013200" y="5892800"/>
            <a:ext cx="378630" cy="523220"/>
          </a:xfrm>
          <a:prstGeom prst="rect">
            <a:avLst/>
          </a:prstGeom>
          <a:noFill/>
        </p:spPr>
        <p:txBody>
          <a:bodyPr wrap="none" rtlCol="0">
            <a:spAutoFit/>
          </a:bodyPr>
          <a:lstStyle/>
          <a:p>
            <a:r>
              <a:rPr lang="en-US" altLang="zh-CN" sz="2800" dirty="0"/>
              <a:t>6</a:t>
            </a:r>
            <a:endParaRPr lang="zh-CN" altLang="en-US" sz="2800" dirty="0"/>
          </a:p>
        </p:txBody>
      </p:sp>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8468" y="2435266"/>
            <a:ext cx="1002201" cy="19874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ONE</a:t>
            </a:r>
            <a:endParaRPr lang="zh-CN" altLang="en-US" sz="4400" b="1" dirty="0">
              <a:latin typeface="+mj-lt"/>
              <a:ea typeface="微软雅黑" panose="020B0503020204020204" charset="-122"/>
            </a:endParaRP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选题背景</a:t>
            </a: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05595" cy="400110"/>
          </a:xfrm>
          <a:prstGeom prst="rect">
            <a:avLst/>
          </a:prstGeom>
        </p:spPr>
        <p:txBody>
          <a:bodyPr wrap="none">
            <a:spAutoFit/>
          </a:bodyPr>
          <a:lstStyle/>
          <a:p>
            <a:r>
              <a:rPr lang="en-US" altLang="zh-CN" sz="2000" dirty="0">
                <a:solidFill>
                  <a:schemeClr val="tx1">
                    <a:lumMod val="85000"/>
                    <a:lumOff val="15000"/>
                  </a:schemeClr>
                </a:solidFill>
              </a:rPr>
              <a:t>PART FIVE </a:t>
            </a:r>
            <a:r>
              <a:rPr lang="zh-CN" altLang="en-US" sz="2000" dirty="0">
                <a:solidFill>
                  <a:schemeClr val="tx1">
                    <a:lumMod val="85000"/>
                    <a:lumOff val="15000"/>
                  </a:schemeClr>
                </a:solidFill>
              </a:rPr>
              <a:t>主要结论</a:t>
            </a:r>
          </a:p>
        </p:txBody>
      </p:sp>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3848772" y="1363132"/>
            <a:ext cx="4587588" cy="4262632"/>
          </a:xfrm>
          <a:prstGeom prst="rect">
            <a:avLst/>
          </a:prstGeom>
        </p:spPr>
      </p:pic>
      <p:sp>
        <p:nvSpPr>
          <p:cNvPr id="6" name="菱形 5"/>
          <p:cNvSpPr/>
          <p:nvPr/>
        </p:nvSpPr>
        <p:spPr>
          <a:xfrm>
            <a:off x="4083050" y="1416050"/>
            <a:ext cx="4025900" cy="4025900"/>
          </a:xfrm>
          <a:prstGeom prst="diamond">
            <a:avLst/>
          </a:prstGeom>
          <a:gradFill flip="none" rotWithShape="1">
            <a:gsLst>
              <a:gs pos="0">
                <a:schemeClr val="accent3">
                  <a:lumMod val="5000"/>
                  <a:lumOff val="95000"/>
                  <a:alpha val="3000"/>
                </a:schemeClr>
              </a:gs>
              <a:gs pos="83000">
                <a:schemeClr val="accent3">
                  <a:lumMod val="45000"/>
                  <a:lumOff val="55000"/>
                  <a:alpha val="57000"/>
                </a:schemeClr>
              </a:gs>
              <a:gs pos="100000">
                <a:schemeClr val="accent3">
                  <a:lumMod val="30000"/>
                  <a:lumOff val="7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tx1">
                    <a:lumMod val="75000"/>
                    <a:lumOff val="25000"/>
                  </a:schemeClr>
                </a:solidFill>
              </a:rPr>
              <a:t>结论</a:t>
            </a:r>
          </a:p>
        </p:txBody>
      </p:sp>
      <p:grpSp>
        <p:nvGrpSpPr>
          <p:cNvPr id="7" name="组合 6"/>
          <p:cNvGrpSpPr/>
          <p:nvPr/>
        </p:nvGrpSpPr>
        <p:grpSpPr>
          <a:xfrm>
            <a:off x="1088594" y="1487746"/>
            <a:ext cx="2300757" cy="509896"/>
            <a:chOff x="888096" y="1000203"/>
            <a:chExt cx="4259825" cy="944066"/>
          </a:xfrm>
        </p:grpSpPr>
        <p:sp>
          <p:nvSpPr>
            <p:cNvPr id="8" name="矩形 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3" name="矩形 12"/>
          <p:cNvSpPr/>
          <p:nvPr/>
        </p:nvSpPr>
        <p:spPr>
          <a:xfrm>
            <a:off x="1219501" y="1563122"/>
            <a:ext cx="2031325" cy="369332"/>
          </a:xfrm>
          <a:prstGeom prst="rect">
            <a:avLst/>
          </a:prstGeom>
        </p:spPr>
        <p:txBody>
          <a:bodyPr wrap="none">
            <a:spAutoFit/>
          </a:bodyPr>
          <a:lstStyle/>
          <a:p>
            <a:r>
              <a:rPr lang="zh-CN" altLang="en-US" dirty="0"/>
              <a:t>点击此处添加标题</a:t>
            </a:r>
          </a:p>
        </p:txBody>
      </p:sp>
      <p:sp>
        <p:nvSpPr>
          <p:cNvPr id="14" name="矩形 13"/>
          <p:cNvSpPr/>
          <p:nvPr/>
        </p:nvSpPr>
        <p:spPr>
          <a:xfrm>
            <a:off x="1137421" y="2039830"/>
            <a:ext cx="2945629" cy="1052596"/>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panose="020B0503020204020204" charset="-122"/>
                <a:ea typeface="微软雅黑" panose="020B0503020204020204" charset="-122"/>
              </a:rPr>
              <a:t>8-14</a:t>
            </a:r>
            <a:r>
              <a:rPr lang="zh-CN" altLang="en-US" sz="1200" dirty="0">
                <a:solidFill>
                  <a:schemeClr val="bg1">
                    <a:lumMod val="50000"/>
                  </a:schemeClr>
                </a:solidFill>
                <a:latin typeface="微软雅黑" panose="020B0503020204020204" charset="-122"/>
                <a:ea typeface="微软雅黑" panose="020B0503020204020204" charset="-122"/>
              </a:rPr>
              <a:t>号字，</a:t>
            </a:r>
            <a:r>
              <a:rPr lang="en-US" altLang="zh-CN" sz="1200" dirty="0">
                <a:solidFill>
                  <a:schemeClr val="bg1">
                    <a:lumMod val="50000"/>
                  </a:schemeClr>
                </a:solidFill>
                <a:latin typeface="微软雅黑" panose="020B0503020204020204" charset="-122"/>
                <a:ea typeface="微软雅黑" panose="020B0503020204020204" charset="-122"/>
              </a:rPr>
              <a:t>1.3</a:t>
            </a:r>
            <a:r>
              <a:rPr lang="zh-CN" altLang="en-US" sz="1200" dirty="0">
                <a:solidFill>
                  <a:schemeClr val="bg1">
                    <a:lumMod val="50000"/>
                  </a:schemeClr>
                </a:solidFill>
                <a:latin typeface="微软雅黑" panose="020B0503020204020204" charset="-122"/>
                <a:ea typeface="微软雅黑" panose="020B0503020204020204" charset="-122"/>
              </a:rPr>
              <a:t>倍字间距。</a:t>
            </a:r>
          </a:p>
        </p:txBody>
      </p:sp>
      <p:grpSp>
        <p:nvGrpSpPr>
          <p:cNvPr id="15" name="组合 14"/>
          <p:cNvGrpSpPr/>
          <p:nvPr/>
        </p:nvGrpSpPr>
        <p:grpSpPr>
          <a:xfrm>
            <a:off x="1088594" y="3837270"/>
            <a:ext cx="2300757" cy="509896"/>
            <a:chOff x="888096" y="1000203"/>
            <a:chExt cx="4259825" cy="944066"/>
          </a:xfrm>
        </p:grpSpPr>
        <p:sp>
          <p:nvSpPr>
            <p:cNvPr id="16" name="矩形 15"/>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矩形 20"/>
          <p:cNvSpPr/>
          <p:nvPr/>
        </p:nvSpPr>
        <p:spPr>
          <a:xfrm>
            <a:off x="1219501" y="3912646"/>
            <a:ext cx="2031325" cy="369332"/>
          </a:xfrm>
          <a:prstGeom prst="rect">
            <a:avLst/>
          </a:prstGeom>
        </p:spPr>
        <p:txBody>
          <a:bodyPr wrap="none">
            <a:spAutoFit/>
          </a:bodyPr>
          <a:lstStyle/>
          <a:p>
            <a:r>
              <a:rPr lang="zh-CN" altLang="en-US" dirty="0"/>
              <a:t>点击此处添加标题</a:t>
            </a:r>
          </a:p>
        </p:txBody>
      </p:sp>
      <p:sp>
        <p:nvSpPr>
          <p:cNvPr id="22" name="矩形 21"/>
          <p:cNvSpPr/>
          <p:nvPr/>
        </p:nvSpPr>
        <p:spPr>
          <a:xfrm>
            <a:off x="1137421" y="4389354"/>
            <a:ext cx="2945629" cy="1052596"/>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panose="020B0503020204020204" charset="-122"/>
                <a:ea typeface="微软雅黑" panose="020B0503020204020204" charset="-122"/>
              </a:rPr>
              <a:t>8-14</a:t>
            </a:r>
            <a:r>
              <a:rPr lang="zh-CN" altLang="en-US" sz="1200" dirty="0">
                <a:solidFill>
                  <a:schemeClr val="bg1">
                    <a:lumMod val="50000"/>
                  </a:schemeClr>
                </a:solidFill>
                <a:latin typeface="微软雅黑" panose="020B0503020204020204" charset="-122"/>
                <a:ea typeface="微软雅黑" panose="020B0503020204020204" charset="-122"/>
              </a:rPr>
              <a:t>号字，</a:t>
            </a:r>
            <a:r>
              <a:rPr lang="en-US" altLang="zh-CN" sz="1200" dirty="0">
                <a:solidFill>
                  <a:schemeClr val="bg1">
                    <a:lumMod val="50000"/>
                  </a:schemeClr>
                </a:solidFill>
                <a:latin typeface="微软雅黑" panose="020B0503020204020204" charset="-122"/>
                <a:ea typeface="微软雅黑" panose="020B0503020204020204" charset="-122"/>
              </a:rPr>
              <a:t>1.3</a:t>
            </a:r>
            <a:r>
              <a:rPr lang="zh-CN" altLang="en-US" sz="1200" dirty="0">
                <a:solidFill>
                  <a:schemeClr val="bg1">
                    <a:lumMod val="50000"/>
                  </a:schemeClr>
                </a:solidFill>
                <a:latin typeface="微软雅黑" panose="020B0503020204020204" charset="-122"/>
                <a:ea typeface="微软雅黑" panose="020B0503020204020204" charset="-122"/>
              </a:rPr>
              <a:t>倍字间距。</a:t>
            </a:r>
          </a:p>
        </p:txBody>
      </p:sp>
      <p:grpSp>
        <p:nvGrpSpPr>
          <p:cNvPr id="23" name="组合 22"/>
          <p:cNvGrpSpPr/>
          <p:nvPr/>
        </p:nvGrpSpPr>
        <p:grpSpPr>
          <a:xfrm>
            <a:off x="9036927" y="1487746"/>
            <a:ext cx="2300757" cy="509896"/>
            <a:chOff x="888096" y="1000203"/>
            <a:chExt cx="4259825" cy="944066"/>
          </a:xfrm>
        </p:grpSpPr>
        <p:sp>
          <p:nvSpPr>
            <p:cNvPr id="24" name="矩形 23"/>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矩形 28"/>
          <p:cNvSpPr/>
          <p:nvPr/>
        </p:nvSpPr>
        <p:spPr>
          <a:xfrm>
            <a:off x="9167834" y="1563122"/>
            <a:ext cx="2031325" cy="369332"/>
          </a:xfrm>
          <a:prstGeom prst="rect">
            <a:avLst/>
          </a:prstGeom>
        </p:spPr>
        <p:txBody>
          <a:bodyPr wrap="none">
            <a:spAutoFit/>
          </a:bodyPr>
          <a:lstStyle/>
          <a:p>
            <a:r>
              <a:rPr lang="zh-CN" altLang="en-US" dirty="0"/>
              <a:t>点击此处添加标题</a:t>
            </a:r>
          </a:p>
        </p:txBody>
      </p:sp>
      <p:sp>
        <p:nvSpPr>
          <p:cNvPr id="30" name="矩形 29"/>
          <p:cNvSpPr/>
          <p:nvPr/>
        </p:nvSpPr>
        <p:spPr>
          <a:xfrm>
            <a:off x="8392055" y="2039830"/>
            <a:ext cx="2945629" cy="1052596"/>
          </a:xfrm>
          <a:prstGeom prst="rect">
            <a:avLst/>
          </a:prstGeom>
        </p:spPr>
        <p:txBody>
          <a:bodyPr wrap="square">
            <a:spAutoFit/>
          </a:bodyPr>
          <a:lstStyle/>
          <a:p>
            <a:pPr algn="r">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panose="020B0503020204020204" charset="-122"/>
                <a:ea typeface="微软雅黑" panose="020B0503020204020204" charset="-122"/>
              </a:rPr>
              <a:t>8-14</a:t>
            </a:r>
            <a:r>
              <a:rPr lang="zh-CN" altLang="en-US" sz="1200" dirty="0">
                <a:solidFill>
                  <a:schemeClr val="bg1">
                    <a:lumMod val="50000"/>
                  </a:schemeClr>
                </a:solidFill>
                <a:latin typeface="微软雅黑" panose="020B0503020204020204" charset="-122"/>
                <a:ea typeface="微软雅黑" panose="020B0503020204020204" charset="-122"/>
              </a:rPr>
              <a:t>号字，</a:t>
            </a:r>
            <a:r>
              <a:rPr lang="en-US" altLang="zh-CN" sz="1200" dirty="0">
                <a:solidFill>
                  <a:schemeClr val="bg1">
                    <a:lumMod val="50000"/>
                  </a:schemeClr>
                </a:solidFill>
                <a:latin typeface="微软雅黑" panose="020B0503020204020204" charset="-122"/>
                <a:ea typeface="微软雅黑" panose="020B0503020204020204" charset="-122"/>
              </a:rPr>
              <a:t>1.3</a:t>
            </a:r>
            <a:r>
              <a:rPr lang="zh-CN" altLang="en-US" sz="1200" dirty="0">
                <a:solidFill>
                  <a:schemeClr val="bg1">
                    <a:lumMod val="50000"/>
                  </a:schemeClr>
                </a:solidFill>
                <a:latin typeface="微软雅黑" panose="020B0503020204020204" charset="-122"/>
                <a:ea typeface="微软雅黑" panose="020B0503020204020204" charset="-122"/>
              </a:rPr>
              <a:t>倍字间距。</a:t>
            </a:r>
          </a:p>
        </p:txBody>
      </p:sp>
      <p:grpSp>
        <p:nvGrpSpPr>
          <p:cNvPr id="31" name="组合 30"/>
          <p:cNvGrpSpPr/>
          <p:nvPr/>
        </p:nvGrpSpPr>
        <p:grpSpPr>
          <a:xfrm>
            <a:off x="8997376" y="3837270"/>
            <a:ext cx="2300757" cy="509896"/>
            <a:chOff x="888096" y="1000203"/>
            <a:chExt cx="4259825" cy="944066"/>
          </a:xfrm>
        </p:grpSpPr>
        <p:sp>
          <p:nvSpPr>
            <p:cNvPr id="32" name="矩形 3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7" name="矩形 36"/>
          <p:cNvSpPr/>
          <p:nvPr/>
        </p:nvSpPr>
        <p:spPr>
          <a:xfrm>
            <a:off x="9128283" y="3912646"/>
            <a:ext cx="2031325" cy="369332"/>
          </a:xfrm>
          <a:prstGeom prst="rect">
            <a:avLst/>
          </a:prstGeom>
        </p:spPr>
        <p:txBody>
          <a:bodyPr wrap="none">
            <a:spAutoFit/>
          </a:bodyPr>
          <a:lstStyle/>
          <a:p>
            <a:r>
              <a:rPr lang="zh-CN" altLang="en-US" dirty="0"/>
              <a:t>点击此处添加标题</a:t>
            </a:r>
          </a:p>
        </p:txBody>
      </p:sp>
      <p:sp>
        <p:nvSpPr>
          <p:cNvPr id="38" name="矩形 37"/>
          <p:cNvSpPr/>
          <p:nvPr/>
        </p:nvSpPr>
        <p:spPr>
          <a:xfrm>
            <a:off x="8392055" y="4389354"/>
            <a:ext cx="2945629" cy="1052596"/>
          </a:xfrm>
          <a:prstGeom prst="rect">
            <a:avLst/>
          </a:prstGeom>
        </p:spPr>
        <p:txBody>
          <a:bodyPr wrap="square">
            <a:spAutoFit/>
          </a:bodyPr>
          <a:lstStyle/>
          <a:p>
            <a:pPr algn="r">
              <a:lnSpc>
                <a:spcPct val="130000"/>
              </a:lnSpc>
            </a:pPr>
            <a:r>
              <a:rPr lang="zh-CN" altLang="en-US" sz="12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panose="020B0503020204020204" charset="-122"/>
                <a:ea typeface="微软雅黑" panose="020B0503020204020204" charset="-122"/>
              </a:rPr>
              <a:t>8-14</a:t>
            </a:r>
            <a:r>
              <a:rPr lang="zh-CN" altLang="en-US" sz="1200" dirty="0">
                <a:solidFill>
                  <a:schemeClr val="bg1">
                    <a:lumMod val="50000"/>
                  </a:schemeClr>
                </a:solidFill>
                <a:latin typeface="微软雅黑" panose="020B0503020204020204" charset="-122"/>
                <a:ea typeface="微软雅黑" panose="020B0503020204020204" charset="-122"/>
              </a:rPr>
              <a:t>号字，</a:t>
            </a:r>
            <a:r>
              <a:rPr lang="en-US" altLang="zh-CN" sz="1200" dirty="0">
                <a:solidFill>
                  <a:schemeClr val="bg1">
                    <a:lumMod val="50000"/>
                  </a:schemeClr>
                </a:solidFill>
                <a:latin typeface="微软雅黑" panose="020B0503020204020204" charset="-122"/>
                <a:ea typeface="微软雅黑" panose="020B0503020204020204" charset="-122"/>
              </a:rPr>
              <a:t>1.3</a:t>
            </a:r>
            <a:r>
              <a:rPr lang="zh-CN" altLang="en-US" sz="1200" dirty="0">
                <a:solidFill>
                  <a:schemeClr val="bg1">
                    <a:lumMod val="50000"/>
                  </a:schemeClr>
                </a:solidFill>
                <a:latin typeface="微软雅黑" panose="020B0503020204020204" charset="-122"/>
                <a:ea typeface="微软雅黑" panose="020B0503020204020204" charset="-122"/>
              </a:rPr>
              <a:t>倍字间距。</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SIX</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参考文献</a:t>
            </a:r>
          </a:p>
        </p:txBody>
      </p:sp>
      <p:sp>
        <p:nvSpPr>
          <p:cNvPr id="4" name="矩形 3"/>
          <p:cNvSpPr/>
          <p:nvPr/>
        </p:nvSpPr>
        <p:spPr>
          <a:xfrm>
            <a:off x="4889817" y="4139690"/>
            <a:ext cx="2412366" cy="113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278957" cy="400110"/>
          </a:xfrm>
          <a:prstGeom prst="rect">
            <a:avLst/>
          </a:prstGeom>
        </p:spPr>
        <p:txBody>
          <a:bodyPr wrap="none">
            <a:spAutoFit/>
          </a:bodyPr>
          <a:lstStyle/>
          <a:p>
            <a:r>
              <a:rPr lang="en-US" altLang="zh-CN" sz="2000" dirty="0">
                <a:solidFill>
                  <a:schemeClr val="tx1">
                    <a:lumMod val="85000"/>
                    <a:lumOff val="15000"/>
                  </a:schemeClr>
                </a:solidFill>
              </a:rPr>
              <a:t>PART SIX </a:t>
            </a:r>
            <a:r>
              <a:rPr lang="zh-CN" altLang="en-US" sz="2000" dirty="0">
                <a:solidFill>
                  <a:schemeClr val="tx1">
                    <a:lumMod val="85000"/>
                    <a:lumOff val="15000"/>
                  </a:schemeClr>
                </a:solidFill>
              </a:rPr>
              <a:t>参考文献</a:t>
            </a:r>
          </a:p>
        </p:txBody>
      </p:sp>
      <p:sp>
        <p:nvSpPr>
          <p:cNvPr id="5" name="矩形 4"/>
          <p:cNvSpPr/>
          <p:nvPr/>
        </p:nvSpPr>
        <p:spPr>
          <a:xfrm>
            <a:off x="911225" y="575452"/>
            <a:ext cx="10438801" cy="5818837"/>
          </a:xfrm>
          <a:prstGeom prst="rect">
            <a:avLst/>
          </a:prstGeom>
        </p:spPr>
        <p:txBody>
          <a:bodyPr wrap="square">
            <a:spAutoFit/>
          </a:bodyPr>
          <a:lstStyle/>
          <a:p>
            <a:pPr>
              <a:lnSpc>
                <a:spcPct val="130000"/>
              </a:lnSpc>
            </a:pPr>
            <a:r>
              <a:rPr lang="en-US" altLang="zh-CN" dirty="0">
                <a:solidFill>
                  <a:schemeClr val="tx1">
                    <a:lumMod val="75000"/>
                    <a:lumOff val="25000"/>
                  </a:schemeClr>
                </a:solidFill>
                <a:latin typeface="+mn-ea"/>
              </a:rPr>
              <a:t>1.</a:t>
            </a:r>
            <a:r>
              <a:rPr lang="zh-CN" altLang="en-US" dirty="0">
                <a:solidFill>
                  <a:schemeClr val="tx1">
                    <a:lumMod val="75000"/>
                    <a:lumOff val="25000"/>
                  </a:schemeClr>
                </a:solidFill>
                <a:latin typeface="+mn-ea"/>
              </a:rPr>
              <a:t>期刊类</a:t>
            </a:r>
            <a:endParaRPr lang="en-US" altLang="zh-CN" dirty="0">
              <a:solidFill>
                <a:schemeClr val="tx1">
                  <a:lumMod val="75000"/>
                  <a:lumOff val="25000"/>
                </a:schemeClr>
              </a:solidFill>
              <a:latin typeface="+mn-ea"/>
            </a:endParaRP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[J].</a:t>
            </a:r>
            <a:r>
              <a:rPr lang="zh-CN" altLang="en-US" dirty="0">
                <a:solidFill>
                  <a:schemeClr val="tx1">
                    <a:lumMod val="75000"/>
                    <a:lumOff val="25000"/>
                  </a:schemeClr>
                </a:solidFill>
                <a:latin typeface="+mn-ea"/>
              </a:rPr>
              <a:t>刊名，出版年份，卷号（期号）：起止页码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2.</a:t>
            </a:r>
            <a:r>
              <a:rPr lang="zh-CN" altLang="en-US" dirty="0">
                <a:solidFill>
                  <a:schemeClr val="tx1">
                    <a:lumMod val="75000"/>
                    <a:lumOff val="25000"/>
                  </a:schemeClr>
                </a:solidFill>
                <a:latin typeface="+mn-ea"/>
              </a:rPr>
              <a:t>专著类</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书名</a:t>
            </a:r>
            <a:r>
              <a:rPr lang="en-US" altLang="zh-CN" dirty="0">
                <a:solidFill>
                  <a:schemeClr val="tx1">
                    <a:lumMod val="75000"/>
                    <a:lumOff val="25000"/>
                  </a:schemeClr>
                </a:solidFill>
                <a:latin typeface="+mn-ea"/>
              </a:rPr>
              <a:t>[M].</a:t>
            </a:r>
            <a:r>
              <a:rPr lang="zh-CN" altLang="en-US" dirty="0">
                <a:solidFill>
                  <a:schemeClr val="tx1">
                    <a:lumMod val="75000"/>
                    <a:lumOff val="25000"/>
                  </a:schemeClr>
                </a:solidFill>
                <a:latin typeface="+mn-ea"/>
              </a:rPr>
              <a:t>出版地：出版社，出版年份：起止页码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3.</a:t>
            </a:r>
            <a:r>
              <a:rPr lang="zh-CN" altLang="en-US" dirty="0">
                <a:solidFill>
                  <a:schemeClr val="tx1">
                    <a:lumMod val="75000"/>
                    <a:lumOff val="25000"/>
                  </a:schemeClr>
                </a:solidFill>
                <a:latin typeface="+mn-ea"/>
              </a:rPr>
              <a:t>报纸类</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[N].</a:t>
            </a:r>
            <a:r>
              <a:rPr lang="zh-CN" altLang="en-US" dirty="0">
                <a:solidFill>
                  <a:schemeClr val="tx1">
                    <a:lumMod val="75000"/>
                    <a:lumOff val="25000"/>
                  </a:schemeClr>
                </a:solidFill>
                <a:latin typeface="+mn-ea"/>
              </a:rPr>
              <a:t>报纸名，出版日期（版次）</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4.</a:t>
            </a:r>
            <a:r>
              <a:rPr lang="zh-CN" altLang="en-US" dirty="0">
                <a:solidFill>
                  <a:schemeClr val="tx1">
                    <a:lumMod val="75000"/>
                    <a:lumOff val="25000"/>
                  </a:schemeClr>
                </a:solidFill>
                <a:latin typeface="+mn-ea"/>
              </a:rPr>
              <a:t>论文集</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[C].</a:t>
            </a:r>
            <a:r>
              <a:rPr lang="zh-CN" altLang="en-US" dirty="0">
                <a:solidFill>
                  <a:schemeClr val="tx1">
                    <a:lumMod val="75000"/>
                    <a:lumOff val="25000"/>
                  </a:schemeClr>
                </a:solidFill>
                <a:latin typeface="+mn-ea"/>
              </a:rPr>
              <a:t>出版地：出版者，出版年份：起始页码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5.</a:t>
            </a:r>
            <a:r>
              <a:rPr lang="zh-CN" altLang="en-US" dirty="0">
                <a:solidFill>
                  <a:schemeClr val="tx1">
                    <a:lumMod val="75000"/>
                    <a:lumOff val="25000"/>
                  </a:schemeClr>
                </a:solidFill>
                <a:latin typeface="+mn-ea"/>
              </a:rPr>
              <a:t>学位论文</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[D].</a:t>
            </a:r>
            <a:r>
              <a:rPr lang="zh-CN" altLang="en-US" dirty="0">
                <a:solidFill>
                  <a:schemeClr val="tx1">
                    <a:lumMod val="75000"/>
                    <a:lumOff val="25000"/>
                  </a:schemeClr>
                </a:solidFill>
                <a:latin typeface="+mn-ea"/>
              </a:rPr>
              <a:t>出版地：保存者，出版年份：起始页码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6.</a:t>
            </a:r>
            <a:r>
              <a:rPr lang="zh-CN" altLang="en-US" dirty="0">
                <a:solidFill>
                  <a:schemeClr val="tx1">
                    <a:lumMod val="75000"/>
                    <a:lumOff val="25000"/>
                  </a:schemeClr>
                </a:solidFill>
                <a:latin typeface="+mn-ea"/>
              </a:rPr>
              <a:t>研究报告</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作者</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篇名</a:t>
            </a:r>
            <a:r>
              <a:rPr lang="en-US" altLang="zh-CN" dirty="0">
                <a:solidFill>
                  <a:schemeClr val="tx1">
                    <a:lumMod val="75000"/>
                    <a:lumOff val="25000"/>
                  </a:schemeClr>
                </a:solidFill>
                <a:latin typeface="+mn-ea"/>
              </a:rPr>
              <a:t>[R].</a:t>
            </a:r>
            <a:r>
              <a:rPr lang="zh-CN" altLang="en-US" dirty="0">
                <a:solidFill>
                  <a:schemeClr val="tx1">
                    <a:lumMod val="75000"/>
                    <a:lumOff val="25000"/>
                  </a:schemeClr>
                </a:solidFill>
                <a:latin typeface="+mn-ea"/>
              </a:rPr>
              <a:t>出版地：出版者，出版年份：起始页码</a:t>
            </a:r>
            <a:r>
              <a:rPr lang="en-US" altLang="zh-CN" dirty="0">
                <a:solidFill>
                  <a:schemeClr val="tx1">
                    <a:lumMod val="75000"/>
                    <a:lumOff val="25000"/>
                  </a:schemeClr>
                </a:solidFill>
                <a:latin typeface="+mn-ea"/>
              </a:rPr>
              <a:t>.</a:t>
            </a:r>
          </a:p>
          <a:p>
            <a:pPr>
              <a:lnSpc>
                <a:spcPct val="130000"/>
              </a:lnSpc>
            </a:pPr>
            <a:r>
              <a:rPr lang="en-US" altLang="zh-CN" dirty="0">
                <a:solidFill>
                  <a:schemeClr val="tx1">
                    <a:lumMod val="75000"/>
                    <a:lumOff val="25000"/>
                  </a:schemeClr>
                </a:solidFill>
                <a:latin typeface="+mn-ea"/>
              </a:rPr>
              <a:t>7.</a:t>
            </a:r>
            <a:r>
              <a:rPr lang="zh-CN" altLang="en-US" dirty="0">
                <a:solidFill>
                  <a:schemeClr val="tx1">
                    <a:lumMod val="75000"/>
                    <a:lumOff val="25000"/>
                  </a:schemeClr>
                </a:solidFill>
                <a:latin typeface="+mn-ea"/>
              </a:rPr>
              <a:t>条例</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颁布单位</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条例名称</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发布日期</a:t>
            </a:r>
          </a:p>
          <a:p>
            <a:pPr>
              <a:lnSpc>
                <a:spcPct val="130000"/>
              </a:lnSpc>
            </a:pPr>
            <a:r>
              <a:rPr lang="en-US" altLang="zh-CN" dirty="0">
                <a:solidFill>
                  <a:schemeClr val="tx1">
                    <a:lumMod val="75000"/>
                    <a:lumOff val="25000"/>
                  </a:schemeClr>
                </a:solidFill>
                <a:latin typeface="+mn-ea"/>
              </a:rPr>
              <a:t>8.</a:t>
            </a:r>
            <a:r>
              <a:rPr lang="zh-CN" altLang="en-US" dirty="0">
                <a:solidFill>
                  <a:schemeClr val="tx1">
                    <a:lumMod val="75000"/>
                    <a:lumOff val="25000"/>
                  </a:schemeClr>
                </a:solidFill>
                <a:latin typeface="+mn-ea"/>
              </a:rPr>
              <a:t>译著</a:t>
            </a:r>
          </a:p>
          <a:p>
            <a:pPr>
              <a:lnSpc>
                <a:spcPct val="130000"/>
              </a:lnSpc>
            </a:pP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序号</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原著作者</a:t>
            </a: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书名</a:t>
            </a:r>
            <a:r>
              <a:rPr lang="en-US" altLang="zh-CN" dirty="0">
                <a:solidFill>
                  <a:schemeClr val="tx1">
                    <a:lumMod val="75000"/>
                    <a:lumOff val="25000"/>
                  </a:schemeClr>
                </a:solidFill>
                <a:latin typeface="+mn-ea"/>
              </a:rPr>
              <a:t>[M].</a:t>
            </a:r>
            <a:r>
              <a:rPr lang="zh-CN" altLang="en-US" dirty="0">
                <a:solidFill>
                  <a:schemeClr val="tx1">
                    <a:lumMod val="75000"/>
                    <a:lumOff val="25000"/>
                  </a:schemeClr>
                </a:solidFill>
                <a:latin typeface="+mn-ea"/>
              </a:rPr>
              <a:t>译者，译</a:t>
            </a:r>
            <a:r>
              <a:rPr lang="en-US" altLang="zh-CN" dirty="0">
                <a:solidFill>
                  <a:schemeClr val="tx1">
                    <a:lumMod val="75000"/>
                    <a:lumOff val="25000"/>
                  </a:schemeClr>
                </a:solidFill>
                <a:latin typeface="+mn-ea"/>
              </a:rPr>
              <a:t>.</a:t>
            </a:r>
            <a:r>
              <a:rPr lang="zh-CN" altLang="en-US" dirty="0">
                <a:solidFill>
                  <a:schemeClr val="tx1">
                    <a:lumMod val="75000"/>
                    <a:lumOff val="25000"/>
                  </a:schemeClr>
                </a:solidFill>
                <a:latin typeface="+mn-ea"/>
              </a:rPr>
              <a:t>出版地：出版社，出版年份：起止页码</a:t>
            </a:r>
            <a:r>
              <a:rPr lang="en-US" altLang="zh-CN" dirty="0">
                <a:solidFill>
                  <a:schemeClr val="tx1">
                    <a:lumMod val="75000"/>
                    <a:lumOff val="25000"/>
                  </a:schemeClr>
                </a:solidFill>
                <a:latin typeface="+mn-ea"/>
              </a:rPr>
              <a:t>.</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72703" y="1883659"/>
            <a:ext cx="4698723" cy="1446550"/>
          </a:xfrm>
          <a:prstGeom prst="rect">
            <a:avLst/>
          </a:prstGeom>
        </p:spPr>
        <p:txBody>
          <a:bodyPr wrap="none">
            <a:spAutoFit/>
          </a:bodyPr>
          <a:lstStyle/>
          <a:p>
            <a:pPr algn="ctr"/>
            <a:r>
              <a:rPr lang="zh-CN" altLang="en-US" sz="8800" b="1" dirty="0"/>
              <a:t>谢谢观看</a:t>
            </a:r>
            <a:endParaRPr lang="en-US" altLang="zh-CN" sz="8800" b="1" dirty="0"/>
          </a:p>
        </p:txBody>
      </p:sp>
      <p:sp>
        <p:nvSpPr>
          <p:cNvPr id="7" name="矩形 6"/>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
        <p:nvSpPr>
          <p:cNvPr id="13" name="矩形 12"/>
          <p:cNvSpPr/>
          <p:nvPr/>
        </p:nvSpPr>
        <p:spPr>
          <a:xfrm>
            <a:off x="3107267" y="3330209"/>
            <a:ext cx="2683933" cy="54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rPr>
              <a:t>答辩人：孟嵩淼</a:t>
            </a:r>
            <a:endParaRPr lang="en-US" altLang="zh-CN" sz="1400" b="1" dirty="0">
              <a:solidFill>
                <a:schemeClr val="tx1"/>
              </a:solidFill>
            </a:endParaRPr>
          </a:p>
        </p:txBody>
      </p:sp>
      <p:sp>
        <p:nvSpPr>
          <p:cNvPr id="14" name="矩形 13"/>
          <p:cNvSpPr/>
          <p:nvPr/>
        </p:nvSpPr>
        <p:spPr>
          <a:xfrm>
            <a:off x="6427264" y="3330209"/>
            <a:ext cx="2683933" cy="54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b="1" dirty="0">
                <a:solidFill>
                  <a:schemeClr val="tx1"/>
                </a:solidFill>
              </a:rPr>
              <a:t>答辩时间：</a:t>
            </a:r>
            <a:r>
              <a:rPr lang="en-US" altLang="zh-CN" sz="1400" b="1" dirty="0">
                <a:solidFill>
                  <a:schemeClr val="tx1"/>
                </a:solidFill>
              </a:rPr>
              <a:t>2020</a:t>
            </a:r>
            <a:r>
              <a:rPr lang="zh-CN" altLang="en-US" sz="1400" b="1" dirty="0">
                <a:solidFill>
                  <a:schemeClr val="tx1"/>
                </a:solidFill>
              </a:rPr>
              <a:t>年</a:t>
            </a:r>
            <a:endParaRPr lang="en-US" altLang="zh-CN" sz="14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3057247" cy="523220"/>
          </a:xfrm>
          <a:prstGeom prst="rect">
            <a:avLst/>
          </a:prstGeom>
        </p:spPr>
        <p:txBody>
          <a:bodyPr wrap="none">
            <a:spAutoFit/>
          </a:bodyPr>
          <a:lstStyle/>
          <a:p>
            <a:r>
              <a:rPr lang="zh-CN" altLang="en-US" sz="2800" dirty="0"/>
              <a:t>闪存的大规模使用</a:t>
            </a:r>
          </a:p>
        </p:txBody>
      </p:sp>
      <p:sp>
        <p:nvSpPr>
          <p:cNvPr id="9" name="矩形 8"/>
          <p:cNvSpPr/>
          <p:nvPr/>
        </p:nvSpPr>
        <p:spPr>
          <a:xfrm>
            <a:off x="910633" y="2316612"/>
            <a:ext cx="6550312"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闪存是一种非易失性存储器，断电之后数据也不会丢失。其基本存储单元（</a:t>
            </a:r>
            <a:r>
              <a:rPr lang="en-US" altLang="zh-CN" dirty="0">
                <a:solidFill>
                  <a:schemeClr val="tx1">
                    <a:lumMod val="95000"/>
                    <a:lumOff val="5000"/>
                  </a:schemeClr>
                </a:solidFill>
                <a:latin typeface="微软雅黑" panose="020B0503020204020204" charset="-122"/>
                <a:ea typeface="微软雅黑" panose="020B0503020204020204" charset="-122"/>
              </a:rPr>
              <a:t>Cell</a:t>
            </a:r>
            <a:r>
              <a:rPr lang="zh-CN" altLang="en-US" dirty="0">
                <a:solidFill>
                  <a:schemeClr val="tx1">
                    <a:lumMod val="95000"/>
                    <a:lumOff val="5000"/>
                  </a:schemeClr>
                </a:solidFill>
                <a:latin typeface="微软雅黑" panose="020B0503020204020204" charset="-122"/>
                <a:ea typeface="微软雅黑" panose="020B0503020204020204" charset="-122"/>
              </a:rPr>
              <a:t>）是一种类</a:t>
            </a:r>
            <a:r>
              <a:rPr lang="en-US" altLang="zh-CN" dirty="0">
                <a:solidFill>
                  <a:schemeClr val="tx1">
                    <a:lumMod val="95000"/>
                    <a:lumOff val="5000"/>
                  </a:schemeClr>
                </a:solidFill>
                <a:latin typeface="微软雅黑" panose="020B0503020204020204" charset="-122"/>
                <a:ea typeface="微软雅黑" panose="020B0503020204020204" charset="-122"/>
              </a:rPr>
              <a:t>NMOS</a:t>
            </a:r>
            <a:r>
              <a:rPr lang="zh-CN" altLang="en-US" dirty="0">
                <a:solidFill>
                  <a:schemeClr val="tx1">
                    <a:lumMod val="95000"/>
                    <a:lumOff val="5000"/>
                  </a:schemeClr>
                </a:solidFill>
                <a:latin typeface="微软雅黑" panose="020B0503020204020204" charset="-122"/>
                <a:ea typeface="微软雅黑" panose="020B0503020204020204" charset="-122"/>
              </a:rPr>
              <a:t>的双层浮栅</a:t>
            </a:r>
            <a:r>
              <a:rPr lang="en-US" altLang="zh-CN" dirty="0">
                <a:solidFill>
                  <a:schemeClr val="tx1">
                    <a:lumMod val="95000"/>
                    <a:lumOff val="5000"/>
                  </a:schemeClr>
                </a:solidFill>
                <a:latin typeface="微软雅黑" panose="020B0503020204020204" charset="-122"/>
                <a:ea typeface="微软雅黑" panose="020B0503020204020204" charset="-122"/>
              </a:rPr>
              <a:t>MOS</a:t>
            </a:r>
            <a:r>
              <a:rPr lang="zh-CN" altLang="en-US" dirty="0">
                <a:solidFill>
                  <a:schemeClr val="tx1">
                    <a:lumMod val="95000"/>
                    <a:lumOff val="5000"/>
                  </a:schemeClr>
                </a:solidFill>
                <a:latin typeface="微软雅黑" panose="020B0503020204020204" charset="-122"/>
                <a:ea typeface="微软雅黑" panose="020B0503020204020204" charset="-122"/>
              </a:rPr>
              <a:t>管。这种科技主要用于一般性数据存储，以及在计算机与其他数字产品间交换传输数据，如储存卡、</a:t>
            </a:r>
            <a:r>
              <a:rPr lang="en-US" altLang="zh-CN" dirty="0">
                <a:solidFill>
                  <a:schemeClr val="tx1">
                    <a:lumMod val="95000"/>
                    <a:lumOff val="5000"/>
                  </a:schemeClr>
                </a:solidFill>
                <a:latin typeface="微软雅黑" panose="020B0503020204020204" charset="-122"/>
                <a:ea typeface="微软雅黑" panose="020B0503020204020204" charset="-122"/>
              </a:rPr>
              <a:t>U</a:t>
            </a:r>
            <a:r>
              <a:rPr lang="zh-CN" altLang="en-US" dirty="0">
                <a:solidFill>
                  <a:schemeClr val="tx1">
                    <a:lumMod val="95000"/>
                    <a:lumOff val="5000"/>
                  </a:schemeClr>
                </a:solidFill>
                <a:latin typeface="微软雅黑" panose="020B0503020204020204" charset="-122"/>
                <a:ea typeface="微软雅黑" panose="020B0503020204020204" charset="-122"/>
              </a:rPr>
              <a:t>盘和固态硬盘。</a:t>
            </a:r>
          </a:p>
        </p:txBody>
      </p:sp>
      <p:sp>
        <p:nvSpPr>
          <p:cNvPr id="10" name="矩形 9">
            <a:extLst>
              <a:ext uri="{FF2B5EF4-FFF2-40B4-BE49-F238E27FC236}">
                <a16:creationId xmlns:a16="http://schemas.microsoft.com/office/drawing/2014/main" id="{12FDFFD9-1220-425B-A0F2-A9DE33FF2941}"/>
              </a:ext>
            </a:extLst>
          </p:cNvPr>
          <p:cNvSpPr/>
          <p:nvPr/>
        </p:nvSpPr>
        <p:spPr>
          <a:xfrm>
            <a:off x="910633" y="3814266"/>
            <a:ext cx="6550312"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近年来，闪存因其高性能、低功耗等特点，逐渐替代磁记录成为主流存储器件。</a:t>
            </a:r>
          </a:p>
        </p:txBody>
      </p:sp>
      <p:pic>
        <p:nvPicPr>
          <p:cNvPr id="4" name="图片 3">
            <a:extLst>
              <a:ext uri="{FF2B5EF4-FFF2-40B4-BE49-F238E27FC236}">
                <a16:creationId xmlns:a16="http://schemas.microsoft.com/office/drawing/2014/main" id="{7FB78BF1-8256-49E4-8E6F-A0DA8B46B206}"/>
              </a:ext>
            </a:extLst>
          </p:cNvPr>
          <p:cNvPicPr>
            <a:picLocks noChangeAspect="1"/>
          </p:cNvPicPr>
          <p:nvPr/>
        </p:nvPicPr>
        <p:blipFill>
          <a:blip r:embed="rId3"/>
          <a:stretch>
            <a:fillRect/>
          </a:stretch>
        </p:blipFill>
        <p:spPr>
          <a:xfrm>
            <a:off x="910633" y="5026790"/>
            <a:ext cx="1440000" cy="1440000"/>
          </a:xfrm>
          <a:prstGeom prst="rect">
            <a:avLst/>
          </a:prstGeom>
        </p:spPr>
      </p:pic>
      <p:pic>
        <p:nvPicPr>
          <p:cNvPr id="12" name="图片 11">
            <a:extLst>
              <a:ext uri="{FF2B5EF4-FFF2-40B4-BE49-F238E27FC236}">
                <a16:creationId xmlns:a16="http://schemas.microsoft.com/office/drawing/2014/main" id="{8BE67D95-7F53-4BDD-81AD-5CEEBF3889B5}"/>
              </a:ext>
            </a:extLst>
          </p:cNvPr>
          <p:cNvPicPr>
            <a:picLocks noChangeAspect="1"/>
          </p:cNvPicPr>
          <p:nvPr/>
        </p:nvPicPr>
        <p:blipFill>
          <a:blip r:embed="rId4"/>
          <a:stretch>
            <a:fillRect/>
          </a:stretch>
        </p:blipFill>
        <p:spPr>
          <a:xfrm>
            <a:off x="2754142" y="5026790"/>
            <a:ext cx="2283638" cy="1440000"/>
          </a:xfrm>
          <a:prstGeom prst="rect">
            <a:avLst/>
          </a:prstGeom>
        </p:spPr>
      </p:pic>
      <p:pic>
        <p:nvPicPr>
          <p:cNvPr id="16" name="图片 15">
            <a:extLst>
              <a:ext uri="{FF2B5EF4-FFF2-40B4-BE49-F238E27FC236}">
                <a16:creationId xmlns:a16="http://schemas.microsoft.com/office/drawing/2014/main" id="{B22DE67D-7F03-4111-8183-8F4E0F1AD39A}"/>
              </a:ext>
            </a:extLst>
          </p:cNvPr>
          <p:cNvPicPr>
            <a:picLocks noChangeAspect="1"/>
          </p:cNvPicPr>
          <p:nvPr/>
        </p:nvPicPr>
        <p:blipFill>
          <a:blip r:embed="rId5"/>
          <a:stretch>
            <a:fillRect/>
          </a:stretch>
        </p:blipFill>
        <p:spPr>
          <a:xfrm>
            <a:off x="5441289" y="5091882"/>
            <a:ext cx="1951515" cy="144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3057247" cy="523220"/>
          </a:xfrm>
          <a:prstGeom prst="rect">
            <a:avLst/>
          </a:prstGeom>
        </p:spPr>
        <p:txBody>
          <a:bodyPr wrap="none">
            <a:spAutoFit/>
          </a:bodyPr>
          <a:lstStyle/>
          <a:p>
            <a:r>
              <a:rPr lang="zh-CN" altLang="en-US" sz="2800" dirty="0"/>
              <a:t>闪存的可靠性研究</a:t>
            </a:r>
          </a:p>
        </p:txBody>
      </p:sp>
      <p:sp>
        <p:nvSpPr>
          <p:cNvPr id="9" name="矩形 8"/>
          <p:cNvSpPr/>
          <p:nvPr/>
        </p:nvSpPr>
        <p:spPr>
          <a:xfrm>
            <a:off x="910633" y="2316612"/>
            <a:ext cx="6550312" cy="1497654"/>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基于闪存的固态硬盘在数据存储市场广泛地受到欢迎，但底层的存储介质闪存却变得越来越不可靠。存储在闪存中的数据受到复杂的干扰条件而产生比特错误，深入理解其错误特性是闪存存储可靠性优化的基础。</a:t>
            </a:r>
          </a:p>
        </p:txBody>
      </p:sp>
      <p:sp>
        <p:nvSpPr>
          <p:cNvPr id="10" name="矩形 9">
            <a:extLst>
              <a:ext uri="{FF2B5EF4-FFF2-40B4-BE49-F238E27FC236}">
                <a16:creationId xmlns:a16="http://schemas.microsoft.com/office/drawing/2014/main" id="{12FDFFD9-1220-425B-A0F2-A9DE33FF2941}"/>
              </a:ext>
            </a:extLst>
          </p:cNvPr>
          <p:cNvSpPr/>
          <p:nvPr/>
        </p:nvSpPr>
        <p:spPr>
          <a:xfrm>
            <a:off x="910633" y="3909516"/>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闪存在运行过程中所产生的比特错误受到多种干扰条件的影响，如编程与擦除操作</a:t>
            </a:r>
            <a:r>
              <a:rPr lang="en-US" altLang="zh-CN" dirty="0">
                <a:solidFill>
                  <a:schemeClr val="tx1">
                    <a:lumMod val="95000"/>
                    <a:lumOff val="5000"/>
                  </a:schemeClr>
                </a:solidFill>
                <a:latin typeface="微软雅黑" panose="020B0503020204020204" charset="-122"/>
                <a:ea typeface="微软雅黑" panose="020B0503020204020204" charset="-122"/>
              </a:rPr>
              <a:t>(Program / Erase, P/E)</a:t>
            </a:r>
            <a:r>
              <a:rPr lang="zh-CN" altLang="en-US" dirty="0">
                <a:solidFill>
                  <a:schemeClr val="tx1">
                    <a:lumMod val="95000"/>
                    <a:lumOff val="5000"/>
                  </a:schemeClr>
                </a:solidFill>
                <a:latin typeface="微软雅黑" panose="020B0503020204020204" charset="-122"/>
                <a:ea typeface="微软雅黑" panose="020B0503020204020204" charset="-122"/>
              </a:rPr>
              <a:t>，保存时间，读写干扰等。</a:t>
            </a:r>
          </a:p>
        </p:txBody>
      </p:sp>
    </p:spTree>
    <p:extLst>
      <p:ext uri="{BB962C8B-B14F-4D97-AF65-F5344CB8AC3E}">
        <p14:creationId xmlns:p14="http://schemas.microsoft.com/office/powerpoint/2010/main" val="982153045"/>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3416320" cy="523220"/>
          </a:xfrm>
          <a:prstGeom prst="rect">
            <a:avLst/>
          </a:prstGeom>
        </p:spPr>
        <p:txBody>
          <a:bodyPr wrap="none">
            <a:spAutoFit/>
          </a:bodyPr>
          <a:lstStyle/>
          <a:p>
            <a:r>
              <a:rPr lang="zh-CN" altLang="en-US" sz="2800" dirty="0"/>
              <a:t>闪存测试面临的问题</a:t>
            </a:r>
          </a:p>
        </p:txBody>
      </p:sp>
      <p:sp>
        <p:nvSpPr>
          <p:cNvPr id="9" name="矩形 8"/>
          <p:cNvSpPr/>
          <p:nvPr/>
        </p:nvSpPr>
        <p:spPr>
          <a:xfrm>
            <a:off x="910633" y="2316612"/>
            <a:ext cx="6550312"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闪存错误特性的采集往往基于真实的闪存测试平台，覆盖测试所有干扰条件组合，需要极高时间和空间开销。</a:t>
            </a:r>
          </a:p>
        </p:txBody>
      </p:sp>
      <p:sp>
        <p:nvSpPr>
          <p:cNvPr id="10" name="矩形 9">
            <a:extLst>
              <a:ext uri="{FF2B5EF4-FFF2-40B4-BE49-F238E27FC236}">
                <a16:creationId xmlns:a16="http://schemas.microsoft.com/office/drawing/2014/main" id="{12FDFFD9-1220-425B-A0F2-A9DE33FF2941}"/>
              </a:ext>
            </a:extLst>
          </p:cNvPr>
          <p:cNvSpPr/>
          <p:nvPr/>
        </p:nvSpPr>
        <p:spPr>
          <a:xfrm>
            <a:off x="910633" y="3293181"/>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例如</a:t>
            </a:r>
            <a:r>
              <a:rPr lang="en-US" altLang="zh-CN" dirty="0">
                <a:solidFill>
                  <a:schemeClr val="tx1">
                    <a:lumMod val="95000"/>
                    <a:lumOff val="5000"/>
                  </a:schemeClr>
                </a:solidFill>
                <a:latin typeface="微软雅黑" panose="020B0503020204020204" charset="-122"/>
                <a:ea typeface="微软雅黑" panose="020B0503020204020204" charset="-122"/>
              </a:rPr>
              <a:t>P/E</a:t>
            </a:r>
            <a:r>
              <a:rPr lang="zh-CN" altLang="en-US" dirty="0">
                <a:solidFill>
                  <a:schemeClr val="tx1">
                    <a:lumMod val="95000"/>
                    <a:lumOff val="5000"/>
                  </a:schemeClr>
                </a:solidFill>
                <a:latin typeface="微软雅黑" panose="020B0503020204020204" charset="-122"/>
                <a:ea typeface="微软雅黑" panose="020B0503020204020204" charset="-122"/>
              </a:rPr>
              <a:t>周期测试需要模拟真实用户的数据磨损进度，设置合理的间隔时间，导致测试时间成本很高；数据保存时间的测试本身也很耗时，通常需要高温加速；</a:t>
            </a:r>
          </a:p>
        </p:txBody>
      </p:sp>
      <p:sp>
        <p:nvSpPr>
          <p:cNvPr id="7" name="矩形 6">
            <a:extLst>
              <a:ext uri="{FF2B5EF4-FFF2-40B4-BE49-F238E27FC236}">
                <a16:creationId xmlns:a16="http://schemas.microsoft.com/office/drawing/2014/main" id="{2C576A23-1E6B-4B06-A047-BBF96B0A8747}"/>
              </a:ext>
            </a:extLst>
          </p:cNvPr>
          <p:cNvSpPr/>
          <p:nvPr/>
        </p:nvSpPr>
        <p:spPr>
          <a:xfrm>
            <a:off x="910633" y="4629849"/>
            <a:ext cx="6550312" cy="777457"/>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对不同测试条件进行组合将会导致条件组合数暴增，给测试与数据收集工作带来困难。</a:t>
            </a:r>
          </a:p>
        </p:txBody>
      </p:sp>
    </p:spTree>
    <p:extLst>
      <p:ext uri="{BB962C8B-B14F-4D97-AF65-F5344CB8AC3E}">
        <p14:creationId xmlns:p14="http://schemas.microsoft.com/office/powerpoint/2010/main" val="1600985797"/>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TWO</a:t>
            </a:r>
          </a:p>
        </p:txBody>
      </p:sp>
      <p:sp>
        <p:nvSpPr>
          <p:cNvPr id="3" name="文本框 2"/>
          <p:cNvSpPr txBox="1"/>
          <p:nvPr/>
        </p:nvSpPr>
        <p:spPr>
          <a:xfrm>
            <a:off x="3936733" y="2417412"/>
            <a:ext cx="4318534" cy="1173976"/>
          </a:xfrm>
          <a:prstGeom prst="rect">
            <a:avLst/>
          </a:prstGeom>
          <a:noFill/>
        </p:spPr>
        <p:txBody>
          <a:bodyPr wrap="square" rtlCol="0">
            <a:spAutoFit/>
          </a:bodyPr>
          <a:lstStyle/>
          <a:p>
            <a:pPr algn="ctr" defTabSz="608965">
              <a:lnSpc>
                <a:spcPct val="130000"/>
              </a:lnSpc>
            </a:pPr>
            <a:r>
              <a:rPr lang="zh-CN" altLang="en-US" sz="6000" dirty="0">
                <a:latin typeface="+mj-lt"/>
                <a:ea typeface="微软雅黑" panose="020B0503020204020204" charset="-122"/>
              </a:rPr>
              <a:t>任务要求</a:t>
            </a:r>
          </a:p>
        </p:txBody>
      </p:sp>
      <p:sp>
        <p:nvSpPr>
          <p:cNvPr id="4" name="矩形 3"/>
          <p:cNvSpPr/>
          <p:nvPr/>
        </p:nvSpPr>
        <p:spPr>
          <a:xfrm>
            <a:off x="4889817" y="4139690"/>
            <a:ext cx="2412366"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0" y="60523"/>
            <a:ext cx="2432076" cy="400110"/>
          </a:xfrm>
          <a:prstGeom prst="rect">
            <a:avLst/>
          </a:prstGeom>
        </p:spPr>
        <p:txBody>
          <a:bodyPr wrap="none">
            <a:spAutoFit/>
          </a:bodyPr>
          <a:lstStyle/>
          <a:p>
            <a:r>
              <a:rPr lang="zh-CN" altLang="en-US" sz="2000" dirty="0">
                <a:solidFill>
                  <a:schemeClr val="tx1">
                    <a:lumMod val="85000"/>
                    <a:lumOff val="15000"/>
                  </a:schemeClr>
                </a:solidFill>
              </a:rPr>
              <a:t>学校名称：</a:t>
            </a:r>
            <a:r>
              <a:rPr lang="en-US" altLang="zh-CN" sz="2000" dirty="0">
                <a:solidFill>
                  <a:schemeClr val="tx1">
                    <a:lumMod val="85000"/>
                    <a:lumOff val="15000"/>
                  </a:schemeClr>
                </a:solidFill>
              </a:rPr>
              <a:t>XXX</a:t>
            </a:r>
            <a:r>
              <a:rPr lang="zh-CN" altLang="en-US" sz="2000" dirty="0">
                <a:solidFill>
                  <a:schemeClr val="tx1">
                    <a:lumMod val="85000"/>
                    <a:lumOff val="15000"/>
                  </a:schemeClr>
                </a:solidFill>
              </a:rPr>
              <a:t>大学</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2698175" cy="523220"/>
          </a:xfrm>
          <a:prstGeom prst="rect">
            <a:avLst/>
          </a:prstGeom>
        </p:spPr>
        <p:txBody>
          <a:bodyPr wrap="none">
            <a:spAutoFit/>
          </a:bodyPr>
          <a:lstStyle/>
          <a:p>
            <a:r>
              <a:rPr lang="zh-CN" altLang="en-US" sz="2800" dirty="0"/>
              <a:t>研究内容和意义</a:t>
            </a:r>
          </a:p>
        </p:txBody>
      </p:sp>
      <p:sp>
        <p:nvSpPr>
          <p:cNvPr id="9" name="矩形 8"/>
          <p:cNvSpPr/>
          <p:nvPr/>
        </p:nvSpPr>
        <p:spPr>
          <a:xfrm>
            <a:off x="910633" y="2305644"/>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本课题将基于生成对抗网络设计并实现一个闪存仿真器，用以仿真闪存的性能、可靠性等行为，支持不同干扰特性定量组合的闪存数据生成。</a:t>
            </a:r>
          </a:p>
        </p:txBody>
      </p:sp>
      <p:sp>
        <p:nvSpPr>
          <p:cNvPr id="11" name="矩形 10">
            <a:extLst>
              <a:ext uri="{FF2B5EF4-FFF2-40B4-BE49-F238E27FC236}">
                <a16:creationId xmlns:a16="http://schemas.microsoft.com/office/drawing/2014/main" id="{B4DF9500-7A96-4209-9CDC-98D293F40A88}"/>
              </a:ext>
            </a:extLst>
          </p:cNvPr>
          <p:cNvSpPr/>
          <p:nvPr/>
        </p:nvSpPr>
        <p:spPr>
          <a:xfrm>
            <a:off x="910633" y="3671800"/>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研究该课题的直接意义在于，它可以对不同测试条件进行定量组合，生成可媲美测试数据的结果，大大降低</a:t>
            </a:r>
            <a:r>
              <a:rPr lang="en-US" altLang="zh-CN" dirty="0">
                <a:solidFill>
                  <a:schemeClr val="tx1">
                    <a:lumMod val="95000"/>
                    <a:lumOff val="5000"/>
                  </a:schemeClr>
                </a:solidFill>
                <a:latin typeface="微软雅黑" panose="020B0503020204020204" charset="-122"/>
                <a:ea typeface="微软雅黑" panose="020B0503020204020204" charset="-122"/>
              </a:rPr>
              <a:t>3D</a:t>
            </a:r>
            <a:r>
              <a:rPr lang="zh-CN" altLang="en-US" dirty="0">
                <a:solidFill>
                  <a:schemeClr val="tx1">
                    <a:lumMod val="95000"/>
                    <a:lumOff val="5000"/>
                  </a:schemeClr>
                </a:solidFill>
                <a:latin typeface="微软雅黑" panose="020B0503020204020204" charset="-122"/>
                <a:ea typeface="微软雅黑" panose="020B0503020204020204" charset="-122"/>
              </a:rPr>
              <a:t>闪存测试的时间成本和空间成本。</a:t>
            </a:r>
          </a:p>
        </p:txBody>
      </p:sp>
    </p:spTree>
    <p:extLst>
      <p:ext uri="{BB962C8B-B14F-4D97-AF65-F5344CB8AC3E}">
        <p14:creationId xmlns:p14="http://schemas.microsoft.com/office/powerpoint/2010/main" val="1311437712"/>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39257" cy="400110"/>
          </a:xfrm>
          <a:prstGeom prst="rect">
            <a:avLst/>
          </a:prstGeom>
        </p:spPr>
        <p:txBody>
          <a:bodyPr wrap="none">
            <a:spAutoFit/>
          </a:bodyPr>
          <a:lstStyle/>
          <a:p>
            <a:r>
              <a:rPr lang="en-US" altLang="zh-CN" sz="2000" dirty="0">
                <a:solidFill>
                  <a:schemeClr val="tx1">
                    <a:lumMod val="85000"/>
                    <a:lumOff val="15000"/>
                  </a:schemeClr>
                </a:solidFill>
              </a:rPr>
              <a:t>PART ONE </a:t>
            </a:r>
            <a:r>
              <a:rPr lang="zh-CN" altLang="en-US" sz="2000" dirty="0">
                <a:solidFill>
                  <a:schemeClr val="tx1">
                    <a:lumMod val="85000"/>
                    <a:lumOff val="15000"/>
                  </a:schemeClr>
                </a:solidFill>
              </a:rPr>
              <a:t>选题背景</a:t>
            </a:r>
          </a:p>
        </p:txBody>
      </p:sp>
      <p:sp>
        <p:nvSpPr>
          <p:cNvPr id="6" name="矩形 5"/>
          <p:cNvSpPr/>
          <p:nvPr/>
        </p:nvSpPr>
        <p:spPr>
          <a:xfrm>
            <a:off x="910633" y="1553824"/>
            <a:ext cx="2339102" cy="523220"/>
          </a:xfrm>
          <a:prstGeom prst="rect">
            <a:avLst/>
          </a:prstGeom>
        </p:spPr>
        <p:txBody>
          <a:bodyPr wrap="none">
            <a:spAutoFit/>
          </a:bodyPr>
          <a:lstStyle/>
          <a:p>
            <a:r>
              <a:rPr lang="zh-CN" altLang="en-US" sz="2800" dirty="0"/>
              <a:t>具体问题分析</a:t>
            </a:r>
          </a:p>
        </p:txBody>
      </p:sp>
      <p:sp>
        <p:nvSpPr>
          <p:cNvPr id="9" name="矩形 8"/>
          <p:cNvSpPr/>
          <p:nvPr/>
        </p:nvSpPr>
        <p:spPr>
          <a:xfrm>
            <a:off x="910633" y="2305644"/>
            <a:ext cx="6550312" cy="1137556"/>
          </a:xfrm>
          <a:prstGeom prst="rect">
            <a:avLst/>
          </a:prstGeom>
        </p:spPr>
        <p:txBody>
          <a:bodyPr wrap="square">
            <a:spAutoFit/>
          </a:bodyPr>
          <a:lstStyle/>
          <a:p>
            <a:pPr>
              <a:lnSpc>
                <a:spcPct val="130000"/>
              </a:lnSpc>
            </a:pPr>
            <a:r>
              <a:rPr lang="zh-CN" altLang="en-US" dirty="0">
                <a:solidFill>
                  <a:schemeClr val="tx1">
                    <a:lumMod val="95000"/>
                    <a:lumOff val="5000"/>
                  </a:schemeClr>
                </a:solidFill>
                <a:latin typeface="微软雅黑" panose="020B0503020204020204" charset="-122"/>
                <a:ea typeface="微软雅黑" panose="020B0503020204020204" charset="-122"/>
              </a:rPr>
              <a:t>实现一个闪存错误率仿真器，它可以从真实数据中学习闪存错误特性；当以一定的条件组合输入仿真器后可产生媲美真实数据的生成数据。</a:t>
            </a:r>
          </a:p>
        </p:txBody>
      </p:sp>
      <p:pic>
        <p:nvPicPr>
          <p:cNvPr id="4" name="图片 3">
            <a:extLst>
              <a:ext uri="{FF2B5EF4-FFF2-40B4-BE49-F238E27FC236}">
                <a16:creationId xmlns:a16="http://schemas.microsoft.com/office/drawing/2014/main" id="{EAEAD1BA-E852-41EB-AB8A-73DB25B6E0FC}"/>
              </a:ext>
            </a:extLst>
          </p:cNvPr>
          <p:cNvPicPr>
            <a:picLocks noChangeAspect="1"/>
          </p:cNvPicPr>
          <p:nvPr/>
        </p:nvPicPr>
        <p:blipFill>
          <a:blip r:embed="rId3"/>
          <a:stretch>
            <a:fillRect/>
          </a:stretch>
        </p:blipFill>
        <p:spPr>
          <a:xfrm>
            <a:off x="763136" y="3629026"/>
            <a:ext cx="8396635" cy="2790824"/>
          </a:xfrm>
          <a:prstGeom prst="rect">
            <a:avLst/>
          </a:prstGeom>
        </p:spPr>
      </p:pic>
    </p:spTree>
    <p:extLst>
      <p:ext uri="{BB962C8B-B14F-4D97-AF65-F5344CB8AC3E}">
        <p14:creationId xmlns:p14="http://schemas.microsoft.com/office/powerpoint/2010/main" val="382937601"/>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26)"/>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TotalTime>
  <Words>2496</Words>
  <Application>Microsoft Office PowerPoint</Application>
  <PresentationFormat>宽屏</PresentationFormat>
  <Paragraphs>240</Paragraphs>
  <Slides>33</Slides>
  <Notes>32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微软雅黑</vt:lpstr>
      <vt:lpstr>微软雅黑 Light</vt:lpstr>
      <vt:lpstr>Arial</vt:lpstr>
      <vt:lpstr>Calibri</vt:lpstr>
      <vt:lpstr>Cambria Math</vt:lpstr>
      <vt:lpstr>Segoe UI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嵩淼 孟</cp:lastModifiedBy>
  <cp:revision>98</cp:revision>
  <dcterms:created xsi:type="dcterms:W3CDTF">2015-08-18T02:51:00Z</dcterms:created>
  <dcterms:modified xsi:type="dcterms:W3CDTF">2020-05-12T10:08:52Z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